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18" r:id="rId2"/>
    <p:sldId id="384" r:id="rId3"/>
    <p:sldId id="382" r:id="rId4"/>
    <p:sldId id="316" r:id="rId5"/>
    <p:sldId id="632" r:id="rId6"/>
    <p:sldId id="689" r:id="rId7"/>
    <p:sldId id="691" r:id="rId8"/>
    <p:sldId id="633" r:id="rId9"/>
    <p:sldId id="693" r:id="rId10"/>
    <p:sldId id="258" r:id="rId11"/>
    <p:sldId id="630" r:id="rId12"/>
    <p:sldId id="625" r:id="rId13"/>
    <p:sldId id="626" r:id="rId14"/>
    <p:sldId id="366" r:id="rId15"/>
    <p:sldId id="635" r:id="rId16"/>
    <p:sldId id="624" r:id="rId17"/>
    <p:sldId id="627" r:id="rId18"/>
    <p:sldId id="527" r:id="rId19"/>
    <p:sldId id="622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vra Company" initials="SIC" lastIdx="1" clrIdx="0">
    <p:extLst>
      <p:ext uri="{19B8F6BF-5375-455C-9EA6-DF929625EA0E}">
        <p15:presenceInfo xmlns:p15="http://schemas.microsoft.com/office/powerpoint/2012/main" userId="Edvra Compa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AA0"/>
    <a:srgbClr val="FF33CC"/>
    <a:srgbClr val="00FFFF"/>
    <a:srgbClr val="438AD1"/>
    <a:srgbClr val="5193D4"/>
    <a:srgbClr val="5E9BD7"/>
    <a:srgbClr val="BDD7EE"/>
    <a:srgbClr val="F2F7FC"/>
    <a:srgbClr val="E6E6E6"/>
    <a:srgbClr val="8C7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46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2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514110888284391"/>
          <c:y val="0.18964756061836865"/>
          <c:w val="0.50485889111715609"/>
          <c:h val="0.633897463491859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D7D31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87-44A9-945A-2EFB755626D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C87-44A9-945A-2EFB755626D1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87-44A9-945A-2EFB755626D1}"/>
              </c:ext>
            </c:extLst>
          </c:dPt>
          <c:dPt>
            <c:idx val="3"/>
            <c:bubble3D val="0"/>
            <c:spPr>
              <a:solidFill>
                <a:srgbClr val="FF33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C87-44A9-945A-2EFB755626D1}"/>
              </c:ext>
            </c:extLst>
          </c:dPt>
          <c:dPt>
            <c:idx val="4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75-48AA-9A17-66AA08B44B18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975-48AA-9A17-66AA08B44B18}"/>
              </c:ext>
            </c:extLst>
          </c:dPt>
          <c:dPt>
            <c:idx val="6"/>
            <c:bubble3D val="0"/>
            <c:spPr>
              <a:solidFill>
                <a:sysClr val="windowText" lastClr="0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975-48AA-9A17-66AA08B44B18}"/>
              </c:ext>
            </c:extLst>
          </c:dPt>
          <c:dPt>
            <c:idx val="7"/>
            <c:bubble3D val="0"/>
            <c:spPr>
              <a:solidFill>
                <a:srgbClr val="A62A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975-48AA-9A17-66AA08B44B18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975-48AA-9A17-66AA08B44B18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1D1-4E56-9001-9675B4DDB34A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Penyemprotan Disinfektan</c:v>
                </c:pt>
                <c:pt idx="1">
                  <c:v>Bantuan Masker dan Sembako bagi Masyarakat </c:v>
                </c:pt>
                <c:pt idx="2">
                  <c:v>Dishub Bagikan Sembako ke Sopir Angdes </c:v>
                </c:pt>
                <c:pt idx="3">
                  <c:v>Kasus Dugaan Positif Covid-19  </c:v>
                </c:pt>
                <c:pt idx="4">
                  <c:v>TPP PKK Banyuasin Salurkan APD ke Tenaga Medis  </c:v>
                </c:pt>
                <c:pt idx="5">
                  <c:v>Disdukdapil Serahkan e-KTP ke Rumah Warga  </c:v>
                </c:pt>
                <c:pt idx="6">
                  <c:v>Warga Pulang ke Banyuasin Cek Kondisi Kesehatan  </c:v>
                </c:pt>
                <c:pt idx="7">
                  <c:v>Data Warga Terdampak Covid-19, Pemkab Siapkan Blanko </c:v>
                </c:pt>
                <c:pt idx="8">
                  <c:v>BPBD Serahkan APD ke Tenaga Medis  </c:v>
                </c:pt>
                <c:pt idx="9">
                  <c:v>Pemkab Simulasi Pendirian Dapur Umum  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</c:v>
                </c:pt>
                <c:pt idx="1">
                  <c:v>14</c:v>
                </c:pt>
                <c:pt idx="2">
                  <c:v>8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87-44A9-945A-2EFB75562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7067996029115046E-2"/>
          <c:y val="0.11822091128094907"/>
          <c:w val="0.46238558068423247"/>
          <c:h val="0.84601189202440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671946181386496"/>
          <c:y val="3.1373714528082255E-2"/>
          <c:w val="0.52858845887270056"/>
          <c:h val="0.9041731601007662"/>
        </c:manualLayout>
      </c:layout>
      <c:bar3DChart>
        <c:barDir val="bar"/>
        <c:grouping val="clustered"/>
        <c:varyColors val="0"/>
        <c:ser>
          <c:idx val="4"/>
          <c:order val="4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Satpol PP Damkar, Indra Hadi </c:v>
                </c:pt>
                <c:pt idx="1">
                  <c:v>Kepala Dinsos, Alamsyah Rianda</c:v>
                </c:pt>
                <c:pt idx="2">
                  <c:v>Kepala Disdukcapil, Saukani </c:v>
                </c:pt>
                <c:pt idx="3">
                  <c:v>Plt. Kepala Dinkes, Rini Pratiwi </c:v>
                </c:pt>
                <c:pt idx="4">
                  <c:v>Staf Khusus Bupati, Syaifudin Zuhri </c:v>
                </c:pt>
                <c:pt idx="5">
                  <c:v>Wakil Bupati Banyuasin, Slamet</c:v>
                </c:pt>
                <c:pt idx="6">
                  <c:v>Kepala BPBD Kesbangpol, Alpian Soleh</c:v>
                </c:pt>
                <c:pt idx="7">
                  <c:v>Kepala Diskominfo, Aminudin   </c:v>
                </c:pt>
                <c:pt idx="8">
                  <c:v>Kepala Dishub, Anthony Liando   </c:v>
                </c:pt>
                <c:pt idx="9">
                  <c:v>Bupati Banyuasin, Askolani 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12</c:v>
                </c:pt>
                <c:pt idx="9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41-4848-A950-1D3C3765AAF1}"/>
            </c:ext>
          </c:extLst>
        </c:ser>
        <c:ser>
          <c:idx val="5"/>
          <c:order val="5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Satpol PP Damkar, Indra Hadi </c:v>
                </c:pt>
                <c:pt idx="1">
                  <c:v>Kepala Dinsos, Alamsyah Rianda</c:v>
                </c:pt>
                <c:pt idx="2">
                  <c:v>Kepala Disdukcapil, Saukani </c:v>
                </c:pt>
                <c:pt idx="3">
                  <c:v>Plt. Kepala Dinkes, Rini Pratiwi </c:v>
                </c:pt>
                <c:pt idx="4">
                  <c:v>Staf Khusus Bupati, Syaifudin Zuhri </c:v>
                </c:pt>
                <c:pt idx="5">
                  <c:v>Wakil Bupati Banyuasin, Slamet</c:v>
                </c:pt>
                <c:pt idx="6">
                  <c:v>Kepala BPBD Kesbangpol, Alpian Soleh</c:v>
                </c:pt>
                <c:pt idx="7">
                  <c:v>Kepala Diskominfo, Aminudin   </c:v>
                </c:pt>
                <c:pt idx="8">
                  <c:v>Kepala Dishub, Anthony Liando   </c:v>
                </c:pt>
                <c:pt idx="9">
                  <c:v>Bupati Banyuasin, Askolani 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12</c:v>
                </c:pt>
                <c:pt idx="9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41-4848-A950-1D3C3765AAF1}"/>
            </c:ext>
          </c:extLst>
        </c:ser>
        <c:ser>
          <c:idx val="6"/>
          <c:order val="6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Satpol PP Damkar, Indra Hadi </c:v>
                </c:pt>
                <c:pt idx="1">
                  <c:v>Kepala Dinsos, Alamsyah Rianda</c:v>
                </c:pt>
                <c:pt idx="2">
                  <c:v>Kepala Disdukcapil, Saukani </c:v>
                </c:pt>
                <c:pt idx="3">
                  <c:v>Plt. Kepala Dinkes, Rini Pratiwi </c:v>
                </c:pt>
                <c:pt idx="4">
                  <c:v>Staf Khusus Bupati, Syaifudin Zuhri </c:v>
                </c:pt>
                <c:pt idx="5">
                  <c:v>Wakil Bupati Banyuasin, Slamet</c:v>
                </c:pt>
                <c:pt idx="6">
                  <c:v>Kepala BPBD Kesbangpol, Alpian Soleh</c:v>
                </c:pt>
                <c:pt idx="7">
                  <c:v>Kepala Diskominfo, Aminudin   </c:v>
                </c:pt>
                <c:pt idx="8">
                  <c:v>Kepala Dishub, Anthony Liando   </c:v>
                </c:pt>
                <c:pt idx="9">
                  <c:v>Bupati Banyuasin, Askolani 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12</c:v>
                </c:pt>
                <c:pt idx="9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41-4848-A950-1D3C3765AAF1}"/>
            </c:ext>
          </c:extLst>
        </c:ser>
        <c:ser>
          <c:idx val="7"/>
          <c:order val="7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Satpol PP Damkar, Indra Hadi </c:v>
                </c:pt>
                <c:pt idx="1">
                  <c:v>Kepala Dinsos, Alamsyah Rianda</c:v>
                </c:pt>
                <c:pt idx="2">
                  <c:v>Kepala Disdukcapil, Saukani </c:v>
                </c:pt>
                <c:pt idx="3">
                  <c:v>Plt. Kepala Dinkes, Rini Pratiwi </c:v>
                </c:pt>
                <c:pt idx="4">
                  <c:v>Staf Khusus Bupati, Syaifudin Zuhri </c:v>
                </c:pt>
                <c:pt idx="5">
                  <c:v>Wakil Bupati Banyuasin, Slamet</c:v>
                </c:pt>
                <c:pt idx="6">
                  <c:v>Kepala BPBD Kesbangpol, Alpian Soleh</c:v>
                </c:pt>
                <c:pt idx="7">
                  <c:v>Kepala Diskominfo, Aminudin   </c:v>
                </c:pt>
                <c:pt idx="8">
                  <c:v>Kepala Dishub, Anthony Liando   </c:v>
                </c:pt>
                <c:pt idx="9">
                  <c:v>Bupati Banyuasin, Askolani 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12</c:v>
                </c:pt>
                <c:pt idx="9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41-4848-A950-1D3C3765AAF1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Satpol PP Damkar, Indra Hadi </c:v>
                </c:pt>
                <c:pt idx="1">
                  <c:v>Kepala Dinsos, Alamsyah Rianda</c:v>
                </c:pt>
                <c:pt idx="2">
                  <c:v>Kepala Disdukcapil, Saukani </c:v>
                </c:pt>
                <c:pt idx="3">
                  <c:v>Plt. Kepala Dinkes, Rini Pratiwi </c:v>
                </c:pt>
                <c:pt idx="4">
                  <c:v>Staf Khusus Bupati, Syaifudin Zuhri </c:v>
                </c:pt>
                <c:pt idx="5">
                  <c:v>Wakil Bupati Banyuasin, Slamet</c:v>
                </c:pt>
                <c:pt idx="6">
                  <c:v>Kepala BPBD Kesbangpol, Alpian Soleh</c:v>
                </c:pt>
                <c:pt idx="7">
                  <c:v>Kepala Diskominfo, Aminudin   </c:v>
                </c:pt>
                <c:pt idx="8">
                  <c:v>Kepala Dishub, Anthony Liando   </c:v>
                </c:pt>
                <c:pt idx="9">
                  <c:v>Bupati Banyuasin, Askolani 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12</c:v>
                </c:pt>
                <c:pt idx="9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41-4848-A950-1D3C3765AAF1}"/>
            </c:ext>
          </c:extLst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Satpol PP Damkar, Indra Hadi </c:v>
                </c:pt>
                <c:pt idx="1">
                  <c:v>Kepala Dinsos, Alamsyah Rianda</c:v>
                </c:pt>
                <c:pt idx="2">
                  <c:v>Kepala Disdukcapil, Saukani </c:v>
                </c:pt>
                <c:pt idx="3">
                  <c:v>Plt. Kepala Dinkes, Rini Pratiwi </c:v>
                </c:pt>
                <c:pt idx="4">
                  <c:v>Staf Khusus Bupati, Syaifudin Zuhri </c:v>
                </c:pt>
                <c:pt idx="5">
                  <c:v>Wakil Bupati Banyuasin, Slamet</c:v>
                </c:pt>
                <c:pt idx="6">
                  <c:v>Kepala BPBD Kesbangpol, Alpian Soleh</c:v>
                </c:pt>
                <c:pt idx="7">
                  <c:v>Kepala Diskominfo, Aminudin   </c:v>
                </c:pt>
                <c:pt idx="8">
                  <c:v>Kepala Dishub, Anthony Liando   </c:v>
                </c:pt>
                <c:pt idx="9">
                  <c:v>Bupati Banyuasin, Askolani 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12</c:v>
                </c:pt>
                <c:pt idx="9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41-4848-A950-1D3C3765AAF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Satpol PP Damkar, Indra Hadi </c:v>
                </c:pt>
                <c:pt idx="1">
                  <c:v>Kepala Dinsos, Alamsyah Rianda</c:v>
                </c:pt>
                <c:pt idx="2">
                  <c:v>Kepala Disdukcapil, Saukani </c:v>
                </c:pt>
                <c:pt idx="3">
                  <c:v>Plt. Kepala Dinkes, Rini Pratiwi </c:v>
                </c:pt>
                <c:pt idx="4">
                  <c:v>Staf Khusus Bupati, Syaifudin Zuhri </c:v>
                </c:pt>
                <c:pt idx="5">
                  <c:v>Wakil Bupati Banyuasin, Slamet</c:v>
                </c:pt>
                <c:pt idx="6">
                  <c:v>Kepala BPBD Kesbangpol, Alpian Soleh</c:v>
                </c:pt>
                <c:pt idx="7">
                  <c:v>Kepala Diskominfo, Aminudin   </c:v>
                </c:pt>
                <c:pt idx="8">
                  <c:v>Kepala Dishub, Anthony Liando   </c:v>
                </c:pt>
                <c:pt idx="9">
                  <c:v>Bupati Banyuasin, Askolani 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12</c:v>
                </c:pt>
                <c:pt idx="9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41-4848-A950-1D3C3765AAF1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Kepala Satpol PP Damkar, Indra Hadi </c:v>
                </c:pt>
                <c:pt idx="1">
                  <c:v>Kepala Dinsos, Alamsyah Rianda</c:v>
                </c:pt>
                <c:pt idx="2">
                  <c:v>Kepala Disdukcapil, Saukani </c:v>
                </c:pt>
                <c:pt idx="3">
                  <c:v>Plt. Kepala Dinkes, Rini Pratiwi </c:v>
                </c:pt>
                <c:pt idx="4">
                  <c:v>Staf Khusus Bupati, Syaifudin Zuhri </c:v>
                </c:pt>
                <c:pt idx="5">
                  <c:v>Wakil Bupati Banyuasin, Slamet</c:v>
                </c:pt>
                <c:pt idx="6">
                  <c:v>Kepala BPBD Kesbangpol, Alpian Soleh</c:v>
                </c:pt>
                <c:pt idx="7">
                  <c:v>Kepala Diskominfo, Aminudin   </c:v>
                </c:pt>
                <c:pt idx="8">
                  <c:v>Kepala Dishub, Anthony Liando   </c:v>
                </c:pt>
                <c:pt idx="9">
                  <c:v>Bupati Banyuasin, Askolani 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12</c:v>
                </c:pt>
                <c:pt idx="9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63-4DD9-BED2-8BBFA5007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7252512"/>
        <c:axId val="717253600"/>
        <c:axId val="0"/>
      </c:bar3DChart>
      <c:catAx>
        <c:axId val="71725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id-ID"/>
          </a:p>
        </c:txPr>
        <c:crossAx val="717253600"/>
        <c:crosses val="autoZero"/>
        <c:auto val="1"/>
        <c:lblAlgn val="r"/>
        <c:lblOffset val="100"/>
        <c:noMultiLvlLbl val="0"/>
      </c:catAx>
      <c:valAx>
        <c:axId val="717253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71725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671946181386507"/>
          <c:y val="3.1373714528082255E-2"/>
          <c:w val="0.52858845887270056"/>
          <c:h val="0.90417316010076598"/>
        </c:manualLayout>
      </c:layout>
      <c:bar3DChart>
        <c:barDir val="bar"/>
        <c:grouping val="clustered"/>
        <c:varyColors val="0"/>
        <c:ser>
          <c:idx val="4"/>
          <c:order val="4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DPUTR, Ardi Arpani</c:v>
                </c:pt>
                <c:pt idx="1">
                  <c:v>Kepala BKPSDM, Hazairin Zaini </c:v>
                </c:pt>
                <c:pt idx="2">
                  <c:v>Kepala Bappeda Litbang, Erwin Ibrahim  </c:v>
                </c:pt>
                <c:pt idx="3">
                  <c:v>Kepala Satpol PP Damkar, Indra Hadi </c:v>
                </c:pt>
                <c:pt idx="4">
                  <c:v>Wakil Bupati Banyuasin, Slamet </c:v>
                </c:pt>
                <c:pt idx="5">
                  <c:v>Kepala BPBD Kesbangpol, Alpian Soleh</c:v>
                </c:pt>
                <c:pt idx="6">
                  <c:v>Plt. Kepala Dinkes, Rini Pratiwi</c:v>
                </c:pt>
                <c:pt idx="7">
                  <c:v>Kepala Disdikbud, Yusuf </c:v>
                </c:pt>
                <c:pt idx="8">
                  <c:v>Sekretaris Disdikbud, Agus Suherwan </c:v>
                </c:pt>
                <c:pt idx="9">
                  <c:v>Bupati Banyuasin, Askolani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94-4BCE-A44D-F7A21435EDAE}"/>
            </c:ext>
          </c:extLst>
        </c:ser>
        <c:ser>
          <c:idx val="5"/>
          <c:order val="5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DPUTR, Ardi Arpani</c:v>
                </c:pt>
                <c:pt idx="1">
                  <c:v>Kepala BKPSDM, Hazairin Zaini </c:v>
                </c:pt>
                <c:pt idx="2">
                  <c:v>Kepala Bappeda Litbang, Erwin Ibrahim  </c:v>
                </c:pt>
                <c:pt idx="3">
                  <c:v>Kepala Satpol PP Damkar, Indra Hadi </c:v>
                </c:pt>
                <c:pt idx="4">
                  <c:v>Wakil Bupati Banyuasin, Slamet </c:v>
                </c:pt>
                <c:pt idx="5">
                  <c:v>Kepala BPBD Kesbangpol, Alpian Soleh</c:v>
                </c:pt>
                <c:pt idx="6">
                  <c:v>Plt. Kepala Dinkes, Rini Pratiwi</c:v>
                </c:pt>
                <c:pt idx="7">
                  <c:v>Kepala Disdikbud, Yusuf </c:v>
                </c:pt>
                <c:pt idx="8">
                  <c:v>Sekretaris Disdikbud, Agus Suherwan </c:v>
                </c:pt>
                <c:pt idx="9">
                  <c:v>Bupati Banyuasin, Askolani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94-4BCE-A44D-F7A21435EDAE}"/>
            </c:ext>
          </c:extLst>
        </c:ser>
        <c:ser>
          <c:idx val="6"/>
          <c:order val="6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DPUTR, Ardi Arpani</c:v>
                </c:pt>
                <c:pt idx="1">
                  <c:v>Kepala BKPSDM, Hazairin Zaini </c:v>
                </c:pt>
                <c:pt idx="2">
                  <c:v>Kepala Bappeda Litbang, Erwin Ibrahim  </c:v>
                </c:pt>
                <c:pt idx="3">
                  <c:v>Kepala Satpol PP Damkar, Indra Hadi </c:v>
                </c:pt>
                <c:pt idx="4">
                  <c:v>Wakil Bupati Banyuasin, Slamet </c:v>
                </c:pt>
                <c:pt idx="5">
                  <c:v>Kepala BPBD Kesbangpol, Alpian Soleh</c:v>
                </c:pt>
                <c:pt idx="6">
                  <c:v>Plt. Kepala Dinkes, Rini Pratiwi</c:v>
                </c:pt>
                <c:pt idx="7">
                  <c:v>Kepala Disdikbud, Yusuf </c:v>
                </c:pt>
                <c:pt idx="8">
                  <c:v>Sekretaris Disdikbud, Agus Suherwan </c:v>
                </c:pt>
                <c:pt idx="9">
                  <c:v>Bupati Banyuasin, Askolani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94-4BCE-A44D-F7A21435EDAE}"/>
            </c:ext>
          </c:extLst>
        </c:ser>
        <c:ser>
          <c:idx val="7"/>
          <c:order val="7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DPUTR, Ardi Arpani</c:v>
                </c:pt>
                <c:pt idx="1">
                  <c:v>Kepala BKPSDM, Hazairin Zaini </c:v>
                </c:pt>
                <c:pt idx="2">
                  <c:v>Kepala Bappeda Litbang, Erwin Ibrahim  </c:v>
                </c:pt>
                <c:pt idx="3">
                  <c:v>Kepala Satpol PP Damkar, Indra Hadi </c:v>
                </c:pt>
                <c:pt idx="4">
                  <c:v>Wakil Bupati Banyuasin, Slamet </c:v>
                </c:pt>
                <c:pt idx="5">
                  <c:v>Kepala BPBD Kesbangpol, Alpian Soleh</c:v>
                </c:pt>
                <c:pt idx="6">
                  <c:v>Plt. Kepala Dinkes, Rini Pratiwi</c:v>
                </c:pt>
                <c:pt idx="7">
                  <c:v>Kepala Disdikbud, Yusuf </c:v>
                </c:pt>
                <c:pt idx="8">
                  <c:v>Sekretaris Disdikbud, Agus Suherwan </c:v>
                </c:pt>
                <c:pt idx="9">
                  <c:v>Bupati Banyuasin, Askolani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94-4BCE-A44D-F7A21435EDAE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DPUTR, Ardi Arpani</c:v>
                </c:pt>
                <c:pt idx="1">
                  <c:v>Kepala BKPSDM, Hazairin Zaini </c:v>
                </c:pt>
                <c:pt idx="2">
                  <c:v>Kepala Bappeda Litbang, Erwin Ibrahim  </c:v>
                </c:pt>
                <c:pt idx="3">
                  <c:v>Kepala Satpol PP Damkar, Indra Hadi </c:v>
                </c:pt>
                <c:pt idx="4">
                  <c:v>Wakil Bupati Banyuasin, Slamet </c:v>
                </c:pt>
                <c:pt idx="5">
                  <c:v>Kepala BPBD Kesbangpol, Alpian Soleh</c:v>
                </c:pt>
                <c:pt idx="6">
                  <c:v>Plt. Kepala Dinkes, Rini Pratiwi</c:v>
                </c:pt>
                <c:pt idx="7">
                  <c:v>Kepala Disdikbud, Yusuf </c:v>
                </c:pt>
                <c:pt idx="8">
                  <c:v>Sekretaris Disdikbud, Agus Suherwan </c:v>
                </c:pt>
                <c:pt idx="9">
                  <c:v>Bupati Banyuasin, Askolani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94-4BCE-A44D-F7A21435EDAE}"/>
            </c:ext>
          </c:extLst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DPUTR, Ardi Arpani</c:v>
                </c:pt>
                <c:pt idx="1">
                  <c:v>Kepala BKPSDM, Hazairin Zaini </c:v>
                </c:pt>
                <c:pt idx="2">
                  <c:v>Kepala Bappeda Litbang, Erwin Ibrahim  </c:v>
                </c:pt>
                <c:pt idx="3">
                  <c:v>Kepala Satpol PP Damkar, Indra Hadi </c:v>
                </c:pt>
                <c:pt idx="4">
                  <c:v>Wakil Bupati Banyuasin, Slamet </c:v>
                </c:pt>
                <c:pt idx="5">
                  <c:v>Kepala BPBD Kesbangpol, Alpian Soleh</c:v>
                </c:pt>
                <c:pt idx="6">
                  <c:v>Plt. Kepala Dinkes, Rini Pratiwi</c:v>
                </c:pt>
                <c:pt idx="7">
                  <c:v>Kepala Disdikbud, Yusuf </c:v>
                </c:pt>
                <c:pt idx="8">
                  <c:v>Sekretaris Disdikbud, Agus Suherwan </c:v>
                </c:pt>
                <c:pt idx="9">
                  <c:v>Bupati Banyuasin, Askolani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94-4BCE-A44D-F7A21435EDAE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Kepala DPUTR, Ardi Arpani</c:v>
                </c:pt>
                <c:pt idx="1">
                  <c:v>Kepala BKPSDM, Hazairin Zaini </c:v>
                </c:pt>
                <c:pt idx="2">
                  <c:v>Kepala Bappeda Litbang, Erwin Ibrahim  </c:v>
                </c:pt>
                <c:pt idx="3">
                  <c:v>Kepala Satpol PP Damkar, Indra Hadi </c:v>
                </c:pt>
                <c:pt idx="4">
                  <c:v>Wakil Bupati Banyuasin, Slamet </c:v>
                </c:pt>
                <c:pt idx="5">
                  <c:v>Kepala BPBD Kesbangpol, Alpian Soleh</c:v>
                </c:pt>
                <c:pt idx="6">
                  <c:v>Plt. Kepala Dinkes, Rini Pratiwi</c:v>
                </c:pt>
                <c:pt idx="7">
                  <c:v>Kepala Disdikbud, Yusuf </c:v>
                </c:pt>
                <c:pt idx="8">
                  <c:v>Sekretaris Disdikbud, Agus Suherwan </c:v>
                </c:pt>
                <c:pt idx="9">
                  <c:v>Bupati Banyuasin, Askolani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94-4BCE-A44D-F7A21435EDAE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Kepala DPUTR, Ardi Arpani</c:v>
                </c:pt>
                <c:pt idx="1">
                  <c:v>Kepala BKPSDM, Hazairin Zaini </c:v>
                </c:pt>
                <c:pt idx="2">
                  <c:v>Kepala Bappeda Litbang, Erwin Ibrahim  </c:v>
                </c:pt>
                <c:pt idx="3">
                  <c:v>Kepala Satpol PP Damkar, Indra Hadi </c:v>
                </c:pt>
                <c:pt idx="4">
                  <c:v>Wakil Bupati Banyuasin, Slamet </c:v>
                </c:pt>
                <c:pt idx="5">
                  <c:v>Kepala BPBD Kesbangpol, Alpian Soleh</c:v>
                </c:pt>
                <c:pt idx="6">
                  <c:v>Plt. Kepala Dinkes, Rini Pratiwi</c:v>
                </c:pt>
                <c:pt idx="7">
                  <c:v>Kepala Disdikbud, Yusuf </c:v>
                </c:pt>
                <c:pt idx="8">
                  <c:v>Sekretaris Disdikbud, Agus Suherwan </c:v>
                </c:pt>
                <c:pt idx="9">
                  <c:v>Bupati Banyuasin, Askolani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63-4DD9-BED2-8BBFA5007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7253056"/>
        <c:axId val="717246528"/>
        <c:axId val="0"/>
      </c:bar3DChart>
      <c:catAx>
        <c:axId val="71725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id-ID"/>
          </a:p>
        </c:txPr>
        <c:crossAx val="717246528"/>
        <c:crosses val="autoZero"/>
        <c:auto val="1"/>
        <c:lblAlgn val="r"/>
        <c:lblOffset val="100"/>
        <c:noMultiLvlLbl val="0"/>
      </c:catAx>
      <c:valAx>
        <c:axId val="71724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71725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sz="1800" b="1" dirty="0">
                <a:solidFill>
                  <a:schemeClr val="tx1"/>
                </a:solidFill>
                <a:latin typeface="Trebuchet MS" pitchFamily="34" charset="0"/>
              </a:rPr>
              <a:t>Sebaran Media </a:t>
            </a:r>
            <a:r>
              <a:rPr lang="en-US" sz="1800" b="1" dirty="0">
                <a:solidFill>
                  <a:schemeClr val="tx1"/>
                </a:solidFill>
                <a:latin typeface="Trebuchet MS" pitchFamily="34" charset="0"/>
              </a:rPr>
              <a:t>Massa </a:t>
            </a:r>
            <a:r>
              <a:rPr lang="id-ID" sz="1800" b="1" i="0" dirty="0">
                <a:solidFill>
                  <a:schemeClr val="tx1"/>
                </a:solidFill>
                <a:latin typeface="Trebuchet MS" pitchFamily="34" charset="0"/>
              </a:rPr>
              <a:t>Online</a:t>
            </a:r>
          </a:p>
        </c:rich>
      </c:tx>
      <c:layout>
        <c:manualLayout>
          <c:xMode val="edge"/>
          <c:yMode val="edge"/>
          <c:x val="0.267841201697178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>
        <c:manualLayout>
          <c:layoutTarget val="inner"/>
          <c:xMode val="edge"/>
          <c:yMode val="edge"/>
          <c:x val="7.1398055350324577E-2"/>
          <c:y val="0.14598607759410059"/>
          <c:w val="0.92860194464967538"/>
          <c:h val="0.643436655105155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Jumlah berita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Sumatera Ekspres</c:v>
                </c:pt>
                <c:pt idx="1">
                  <c:v>Harian Silampari </c:v>
                </c:pt>
                <c:pt idx="2">
                  <c:v>Tribun News Palembang</c:v>
                </c:pt>
                <c:pt idx="3">
                  <c:v>Swarna News</c:v>
                </c:pt>
                <c:pt idx="4">
                  <c:v>Intens News</c:v>
                </c:pt>
                <c:pt idx="5">
                  <c:v>Sumsel Terkini </c:v>
                </c:pt>
                <c:pt idx="6">
                  <c:v>Palembang Ekspres</c:v>
                </c:pt>
                <c:pt idx="7">
                  <c:v>Jurnal Sumatra</c:v>
                </c:pt>
                <c:pt idx="8">
                  <c:v>Sriwijaya Online</c:v>
                </c:pt>
                <c:pt idx="9">
                  <c:v>Mata Publik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</c:v>
                </c:pt>
                <c:pt idx="1">
                  <c:v>19</c:v>
                </c:pt>
                <c:pt idx="2">
                  <c:v>15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36-4C9B-931B-03173D233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50880"/>
        <c:axId val="717251424"/>
      </c:barChart>
      <c:dateAx>
        <c:axId val="71725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id-ID"/>
          </a:p>
        </c:txPr>
        <c:crossAx val="717251424"/>
        <c:crosses val="autoZero"/>
        <c:auto val="0"/>
        <c:lblOffset val="100"/>
        <c:baseTimeUnit val="days"/>
      </c:dateAx>
      <c:valAx>
        <c:axId val="717251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1725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sz="1800" b="1" dirty="0">
                <a:solidFill>
                  <a:schemeClr val="tx1"/>
                </a:solidFill>
                <a:latin typeface="Trebuchet MS" pitchFamily="34" charset="0"/>
              </a:rPr>
              <a:t>Sebaran Media </a:t>
            </a:r>
            <a:r>
              <a:rPr lang="en-US" sz="1800" b="1" dirty="0">
                <a:solidFill>
                  <a:schemeClr val="tx1"/>
                </a:solidFill>
                <a:latin typeface="Trebuchet MS" pitchFamily="34" charset="0"/>
              </a:rPr>
              <a:t>Massa </a:t>
            </a:r>
            <a:r>
              <a:rPr lang="en-ID" sz="1800" b="1" i="0" dirty="0" err="1">
                <a:solidFill>
                  <a:schemeClr val="tx1"/>
                </a:solidFill>
                <a:latin typeface="Trebuchet MS" pitchFamily="34" charset="0"/>
              </a:rPr>
              <a:t>Cetak</a:t>
            </a:r>
            <a:endParaRPr lang="id-ID" sz="1800" b="1" i="0" dirty="0">
              <a:solidFill>
                <a:schemeClr val="tx1"/>
              </a:solidFill>
              <a:latin typeface="Trebuchet MS" pitchFamily="34" charset="0"/>
            </a:endParaRPr>
          </a:p>
        </c:rich>
      </c:tx>
      <c:layout>
        <c:manualLayout>
          <c:xMode val="edge"/>
          <c:yMode val="edge"/>
          <c:x val="0.267841201697178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>
        <c:manualLayout>
          <c:layoutTarget val="inner"/>
          <c:xMode val="edge"/>
          <c:yMode val="edge"/>
          <c:x val="2.5241701169659642E-2"/>
          <c:y val="0.13125030336936774"/>
          <c:w val="0.96911864298637795"/>
          <c:h val="0.707122223873733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Jumlah berita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Harian Banyuasin </c:v>
                </c:pt>
                <c:pt idx="1">
                  <c:v>Harian Musi Banyuasin</c:v>
                </c:pt>
                <c:pt idx="2">
                  <c:v>Palembang Pos</c:v>
                </c:pt>
                <c:pt idx="3">
                  <c:v>Sumatra Ekspress</c:v>
                </c:pt>
                <c:pt idx="4">
                  <c:v>Sriwijaya Post</c:v>
                </c:pt>
                <c:pt idx="5">
                  <c:v>Radar Palembang</c:v>
                </c:pt>
                <c:pt idx="6">
                  <c:v>Tribun Sumsel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48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F1-469C-A839-7655F011C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43808"/>
        <c:axId val="717240000"/>
      </c:barChart>
      <c:dateAx>
        <c:axId val="7172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id-ID"/>
          </a:p>
        </c:txPr>
        <c:crossAx val="717240000"/>
        <c:crosses val="autoZero"/>
        <c:auto val="0"/>
        <c:lblOffset val="100"/>
        <c:baseTimeUnit val="days"/>
      </c:dateAx>
      <c:valAx>
        <c:axId val="717240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172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Kepala Dinsos, Alamsyah Rianda </c:v>
                </c:pt>
                <c:pt idx="1">
                  <c:v>Kepala Disdukcapil, Saukani </c:v>
                </c:pt>
                <c:pt idx="2">
                  <c:v>Plt. Kepala Dinkes, Rini Pratiwi</c:v>
                </c:pt>
                <c:pt idx="3">
                  <c:v>Staf Khusus Bupati, Syaifudin Zuhri </c:v>
                </c:pt>
                <c:pt idx="4">
                  <c:v>Kepala Diskominfo, Aminudin  </c:v>
                </c:pt>
                <c:pt idx="5">
                  <c:v>Kepala BPBD Kesbangpol, Alpian Soleh </c:v>
                </c:pt>
                <c:pt idx="6">
                  <c:v>Kepala Dishub, Anthony Liando   </c:v>
                </c:pt>
                <c:pt idx="7">
                  <c:v>Bupati Banyuasin, Askolani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8</c:v>
                </c:pt>
                <c:pt idx="6">
                  <c:v>12</c:v>
                </c:pt>
                <c:pt idx="7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E8-4DC3-A16D-130C19636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984320"/>
        <c:axId val="608987040"/>
      </c:barChart>
      <c:catAx>
        <c:axId val="60898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id-ID"/>
          </a:p>
        </c:txPr>
        <c:crossAx val="608987040"/>
        <c:crosses val="autoZero"/>
        <c:auto val="1"/>
        <c:lblAlgn val="ctr"/>
        <c:lblOffset val="100"/>
        <c:noMultiLvlLbl val="0"/>
      </c:catAx>
      <c:valAx>
        <c:axId val="6089870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898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Trebuchet MS" panose="020B0603020202020204" pitchFamily="34" charset="0"/>
        </a:defRPr>
      </a:pPr>
      <a:endParaRPr lang="id-ID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7649822069868"/>
          <c:y val="0.11934888948198089"/>
          <c:w val="0.56289944227542599"/>
          <c:h val="0.409821148077409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33C-4123-81BB-E433B54A1650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B8-4233-AC97-F9977590873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F-4676-975A-03F40020DA4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26-4CDB-910D-89B326E179EA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Penyemprotan Disinfektan </c:v>
                </c:pt>
                <c:pt idx="1">
                  <c:v>Pejabat Disdikbud Terjerat Kasus Narkoba </c:v>
                </c:pt>
                <c:pt idx="2">
                  <c:v>Bantuan Masker dan Sembako bagi Masyarakat</c:v>
                </c:pt>
                <c:pt idx="3">
                  <c:v>Rapat Paripurna Nota Pengantar LKPJ Bupati </c:v>
                </c:pt>
                <c:pt idx="4">
                  <c:v>Kegiatan TMMD </c:v>
                </c:pt>
                <c:pt idx="5">
                  <c:v>Dishub Bagikan Sembako ke Sopir Angdes </c:v>
                </c:pt>
                <c:pt idx="6">
                  <c:v>Panen Padi di Desa Sungai Pinang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</c:v>
                </c:pt>
                <c:pt idx="1">
                  <c:v>16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B4-4A12-98BA-330122544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72297204186021E-2"/>
          <c:y val="0.61321177963674989"/>
          <c:w val="0.95470304102526704"/>
          <c:h val="0.38237486092942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id-ID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>
          <a:lumMod val="40000"/>
          <a:lumOff val="60000"/>
        </a:schemeClr>
      </a:solidFill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7649822069829"/>
          <c:y val="0.11934888948198069"/>
          <c:w val="0.56289944227542543"/>
          <c:h val="0.409821148077409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78-4802-A3B1-CD87457678E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78-4802-A3B1-CD87457678E1}"/>
              </c:ext>
            </c:extLst>
          </c:dPt>
          <c:dPt>
            <c:idx val="2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61-40E1-9C8E-25255319172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78-4802-A3B1-CD87457678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Ikuti Rapat Paripurna Nota Pengantar LKPJ Bupati </c:v>
                </c:pt>
                <c:pt idx="1">
                  <c:v>Hadiri Panen Padi di Desa Sungai Pinang </c:v>
                </c:pt>
                <c:pt idx="2">
                  <c:v>Akan Tindak Pihak Manipulasi Data Bansos  </c:v>
                </c:pt>
                <c:pt idx="3">
                  <c:v>Jelaskan Anggaran Penanganan Covid-19  </c:v>
                </c:pt>
                <c:pt idx="4">
                  <c:v>Bagi Masker di Desa Meretai Sei Pinang  </c:v>
                </c:pt>
                <c:pt idx="5">
                  <c:v>Minta Pendataan Masyarakat Miskin untuk BLT</c:v>
                </c:pt>
                <c:pt idx="6">
                  <c:v>Tinjau Lokasi TMMD  </c:v>
                </c:pt>
                <c:pt idx="7">
                  <c:v>Tanggapi Raperda yang Disetujui DPRD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7</c:v>
                </c:pt>
                <c:pt idx="2">
                  <c:v>7</c:v>
                </c:pt>
                <c:pt idx="3" formatCode="#,##0">
                  <c:v>4</c:v>
                </c:pt>
                <c:pt idx="4">
                  <c:v>4</c:v>
                </c:pt>
                <c:pt idx="5">
                  <c:v>2</c:v>
                </c:pt>
                <c:pt idx="6" formatCode="#,##0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F78-4802-A3B1-CD8745767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906560313870448E-2"/>
          <c:y val="0.61762517489227864"/>
          <c:w val="0.93540025169621377"/>
          <c:h val="0.38237486092942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id-ID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>
          <a:lumMod val="40000"/>
          <a:lumOff val="60000"/>
        </a:schemeClr>
      </a:solidFill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09667404327066"/>
          <c:y val="0.11699576554335472"/>
          <c:w val="0.55986846014890967"/>
          <c:h val="0.408653112503317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00FFFF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DE-41E4-91A9-0331DF3D25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Ikuti Rapat Paripurna Nota Pengantar LKPJ Bupati  </c:v>
                </c:pt>
                <c:pt idx="1">
                  <c:v>Jelaskan Anggaran Penanganan Covid-19 </c:v>
                </c:pt>
                <c:pt idx="2">
                  <c:v>Tanggapi Kehidupan Nelayan Sungsang </c:v>
                </c:pt>
                <c:pt idx="3">
                  <c:v>Bagikan Masker 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2DE-41E4-91A9-0331DF3D2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295006683673578E-2"/>
          <c:y val="0.61762517489227864"/>
          <c:w val="0.88392603353507548"/>
          <c:h val="0.35868989402654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id-ID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>
          <a:lumMod val="40000"/>
          <a:lumOff val="60000"/>
        </a:schemeClr>
      </a:solidFill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7649822069868"/>
          <c:y val="0.11934888948198089"/>
          <c:w val="0.56289944227542599"/>
          <c:h val="0.409821148077409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32-4055-A253-1F4D8D5FBD7D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32-4055-A253-1F4D8D5FBD7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32-4055-A253-1F4D8D5FBD7D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BA-4A59-807F-09F394E5C0F0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Pejabat Disdikbud Terjerat Kasus Narkoba</c:v>
                </c:pt>
                <c:pt idx="1">
                  <c:v>Proses Belajar Daring </c:v>
                </c:pt>
                <c:pt idx="2">
                  <c:v>Bantuan Masker dan Sembako bagi Masyarakat</c:v>
                </c:pt>
                <c:pt idx="3">
                  <c:v>Rapat Paripurna Nota Pengantar LKPJ Bupati </c:v>
                </c:pt>
                <c:pt idx="4">
                  <c:v>TPP PKK Banyuasin Salurkan APD ke Tenaga Medis  </c:v>
                </c:pt>
                <c:pt idx="5">
                  <c:v>Penyemprotan Disinfektan   </c:v>
                </c:pt>
                <c:pt idx="6">
                  <c:v>nggaran Penanganan Covid-19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C32-4055-A253-1F4D8D5FB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72297204186021E-2"/>
          <c:y val="0.61321177963674989"/>
          <c:w val="0.95470304102526704"/>
          <c:h val="0.38237486092942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id-ID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>
          <a:lumMod val="40000"/>
          <a:lumOff val="60000"/>
        </a:schemeClr>
      </a:solidFill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98582197029618"/>
          <c:y val="6.2690375908107934E-3"/>
          <c:w val="0.67551332435068512"/>
          <c:h val="0.96337988521252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DPUTR</c:v>
                </c:pt>
                <c:pt idx="1">
                  <c:v>DPMD</c:v>
                </c:pt>
                <c:pt idx="2">
                  <c:v>BKPSDM</c:v>
                </c:pt>
                <c:pt idx="3">
                  <c:v>Disnaker</c:v>
                </c:pt>
                <c:pt idx="4">
                  <c:v>Bappeda Litbang </c:v>
                </c:pt>
                <c:pt idx="5">
                  <c:v>Satpol PP</c:v>
                </c:pt>
                <c:pt idx="6">
                  <c:v>Disdikbud</c:v>
                </c:pt>
                <c:pt idx="7">
                  <c:v>Disdukcapil </c:v>
                </c:pt>
                <c:pt idx="8">
                  <c:v>Disbun</c:v>
                </c:pt>
                <c:pt idx="9">
                  <c:v>Dinkes</c:v>
                </c:pt>
                <c:pt idx="10">
                  <c:v>Dinsos</c:v>
                </c:pt>
                <c:pt idx="11">
                  <c:v>Inspektorat</c:v>
                </c:pt>
                <c:pt idx="12">
                  <c:v>Diskominfo</c:v>
                </c:pt>
                <c:pt idx="13">
                  <c:v>BPBD Kesbangpol </c:v>
                </c:pt>
                <c:pt idx="14">
                  <c:v>Dishub</c:v>
                </c:pt>
                <c:pt idx="15">
                  <c:v>Setda 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12</c:v>
                </c:pt>
                <c:pt idx="14">
                  <c:v>13</c:v>
                </c:pt>
                <c:pt idx="15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A4-43FF-9A92-0122F04ECB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3471904"/>
        <c:axId val="543480064"/>
      </c:barChart>
      <c:catAx>
        <c:axId val="54347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/>
            </a:pPr>
            <a:endParaRPr lang="id-ID"/>
          </a:p>
        </c:txPr>
        <c:crossAx val="543480064"/>
        <c:crosses val="autoZero"/>
        <c:auto val="1"/>
        <c:lblAlgn val="ctr"/>
        <c:lblOffset val="100"/>
        <c:noMultiLvlLbl val="0"/>
      </c:catAx>
      <c:valAx>
        <c:axId val="54348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347190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66FF"/>
      </a:solidFill>
    </a:ln>
  </c:spPr>
  <c:txPr>
    <a:bodyPr/>
    <a:lstStyle/>
    <a:p>
      <a:pPr>
        <a:defRPr sz="1100">
          <a:latin typeface="Trebuchet MS" panose="020B0603020202020204" pitchFamily="34" charset="0"/>
        </a:defRPr>
      </a:pPr>
      <a:endParaRPr lang="id-ID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97347517526507"/>
          <c:y val="1.2926500561749266E-2"/>
          <c:w val="0.67551332435068512"/>
          <c:h val="0.96337988521252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Muara Sugihan</c:v>
                </c:pt>
                <c:pt idx="1">
                  <c:v>Betung </c:v>
                </c:pt>
                <c:pt idx="2">
                  <c:v>Banyuasin I</c:v>
                </c:pt>
                <c:pt idx="3">
                  <c:v>Sumber Marga Telang</c:v>
                </c:pt>
                <c:pt idx="4">
                  <c:v>Tungkal Ilir </c:v>
                </c:pt>
                <c:pt idx="5">
                  <c:v>Rambutan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A4-43FF-9A92-0122F04ECB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7827648"/>
        <c:axId val="717249792"/>
      </c:barChart>
      <c:catAx>
        <c:axId val="35782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/>
            </a:pPr>
            <a:endParaRPr lang="id-ID"/>
          </a:p>
        </c:txPr>
        <c:crossAx val="717249792"/>
        <c:crosses val="autoZero"/>
        <c:auto val="1"/>
        <c:lblAlgn val="ctr"/>
        <c:lblOffset val="100"/>
        <c:noMultiLvlLbl val="0"/>
      </c:catAx>
      <c:valAx>
        <c:axId val="71724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82764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66FF"/>
      </a:solidFill>
    </a:ln>
  </c:spPr>
  <c:txPr>
    <a:bodyPr/>
    <a:lstStyle/>
    <a:p>
      <a:pPr>
        <a:defRPr sz="1100">
          <a:latin typeface="Trebuchet MS" panose="020B0603020202020204" pitchFamily="34" charset="0"/>
        </a:defRPr>
      </a:pPr>
      <a:endParaRPr lang="id-ID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PAN Usulkan Insentif Tambahan ke Tenaga Medis   </c:v>
                </c:pt>
                <c:pt idx="1">
                  <c:v>Pemkab Diminta Sediakan Masker di Perairan Banyuasin </c:v>
                </c:pt>
                <c:pt idx="2">
                  <c:v>Sekdes Diduga Pungut Biaya Pembuatan KK dan KTP  </c:v>
                </c:pt>
                <c:pt idx="3">
                  <c:v>Kasus Pencabulan Anak </c:v>
                </c:pt>
                <c:pt idx="4">
                  <c:v>Warga Rantau Bayur Luput Bantuan Pemkab</c:v>
                </c:pt>
                <c:pt idx="5">
                  <c:v>KPA Catat Kasus Penggusuran Tanah Warga di Desa Sedang</c:v>
                </c:pt>
                <c:pt idx="6">
                  <c:v>Pegawai Disdikbud Terjerat Kasus Narkoba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07-4465-9DAF-88FC62096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17247616"/>
        <c:axId val="717244896"/>
      </c:barChart>
      <c:catAx>
        <c:axId val="71724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>
              <a:defRPr sz="11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id-ID"/>
          </a:p>
        </c:txPr>
        <c:crossAx val="717244896"/>
        <c:crosses val="autoZero"/>
        <c:auto val="1"/>
        <c:lblAlgn val="ctr"/>
        <c:lblOffset val="100"/>
        <c:noMultiLvlLbl val="0"/>
      </c:catAx>
      <c:valAx>
        <c:axId val="717244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724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0.00772</cdr:y>
    </cdr:from>
    <cdr:to>
      <cdr:x>0.94054</cdr:x>
      <cdr:y>0.12003</cdr:y>
    </cdr:to>
    <cdr:sp macro="" textlink="">
      <cdr:nvSpPr>
        <cdr:cNvPr id="2" name="Title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44445"/>
          <a:ext cx="3712891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id-ID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Trebuchet MS" panose="020B0603020202020204" pitchFamily="34" charset="0"/>
            </a:rPr>
            <a:t>PERISTIWA DOMINAN</a:t>
          </a:r>
          <a:r>
            <a:rPr lang="id-ID" sz="1800" b="1" dirty="0">
              <a:latin typeface="Trebuchet MS" panose="020B0603020202020204" pitchFamily="34" charset="0"/>
            </a:rPr>
            <a:t> </a:t>
          </a:r>
          <a:endParaRPr lang="en-ID" sz="1800" b="1" dirty="0">
            <a:latin typeface="Trebuchet MS" panose="020B0603020202020204" pitchFamily="34" charset="0"/>
          </a:endParaRPr>
        </a:p>
        <a:p xmlns:a="http://schemas.openxmlformats.org/drawingml/2006/main">
          <a:pPr algn="ctr"/>
          <a:r>
            <a:rPr lang="en-US" b="1" dirty="0">
              <a:latin typeface="Trebuchet MS" panose="020B0603020202020204" pitchFamily="34" charset="0"/>
            </a:rPr>
            <a:t>KABUPATEN BANYUASIN</a:t>
          </a:r>
          <a:endParaRPr lang="id-ID" sz="1800" b="1" dirty="0"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0.74471</cdr:x>
      <cdr:y>0.5</cdr:y>
    </cdr:from>
    <cdr:to>
      <cdr:x>0.96581</cdr:x>
      <cdr:y>0.5722</cdr:y>
    </cdr:to>
    <cdr:sp macro="" textlink="">
      <cdr:nvSpPr>
        <cdr:cNvPr id="3" name="Shape 113">
          <a:extLst xmlns:a="http://schemas.openxmlformats.org/drawingml/2006/main">
            <a:ext uri="{FF2B5EF4-FFF2-40B4-BE49-F238E27FC236}">
              <a16:creationId xmlns:a16="http://schemas.microsoft.com/office/drawing/2014/main" xmlns="" id="{08BA3339-F8DA-4229-8BF5-245909EB1046}"/>
            </a:ext>
          </a:extLst>
        </cdr:cNvPr>
        <cdr:cNvSpPr/>
      </cdr:nvSpPr>
      <cdr:spPr>
        <a:xfrm xmlns:a="http://schemas.openxmlformats.org/drawingml/2006/main">
          <a:off x="2939828" y="2877576"/>
          <a:ext cx="872836" cy="41549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45718" tIns="45718" rIns="45718" bIns="45718">
          <a:spAutoFit/>
        </a:bodyPr>
        <a:lstStyle xmlns:a="http://schemas.openxmlformats.org/drawingml/2006/main">
          <a:defPPr>
            <a:defRPr lang="id-ID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defRPr sz="1800"/>
          </a:pP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*</a:t>
          </a:r>
          <a:r>
            <a:rPr lang="en-US" sz="1050" b="1" dirty="0" err="1">
              <a:latin typeface="Trebuchet MS" panose="020B0603020202020204" pitchFamily="34" charset="0"/>
              <a:ea typeface="Calibri"/>
              <a:cs typeface="Calibri"/>
              <a:sym typeface="Calibri"/>
            </a:rPr>
            <a:t>Ntotal</a:t>
          </a: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: 270 </a:t>
          </a:r>
          <a:r>
            <a:rPr lang="en-ID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*</a:t>
          </a: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*Na</a:t>
          </a:r>
          <a:r>
            <a:rPr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:</a:t>
          </a: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 1</a:t>
          </a:r>
          <a:r>
            <a:rPr lang="en-ID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29</a:t>
          </a:r>
          <a:endParaRPr sz="1050" b="1" dirty="0">
            <a:latin typeface="Trebuchet MS" panose="020B0603020202020204" pitchFamily="34" charset="0"/>
            <a:ea typeface="Calibri"/>
            <a:cs typeface="Calibri"/>
            <a:sym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0.00772</cdr:y>
    </cdr:from>
    <cdr:to>
      <cdr:x>0.94054</cdr:x>
      <cdr:y>0.12003</cdr:y>
    </cdr:to>
    <cdr:sp macro="" textlink="">
      <cdr:nvSpPr>
        <cdr:cNvPr id="2" name="Title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44445"/>
          <a:ext cx="3712891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id-ID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Trebuchet MS" panose="020B0603020202020204" pitchFamily="34" charset="0"/>
            </a:rPr>
            <a:t>PERISTIWA DOMINAN</a:t>
          </a:r>
          <a:r>
            <a:rPr lang="id-ID" sz="1800" b="1" dirty="0">
              <a:latin typeface="Trebuchet MS" panose="020B0603020202020204" pitchFamily="34" charset="0"/>
            </a:rPr>
            <a:t> </a:t>
          </a:r>
          <a:endParaRPr lang="en-ID" sz="1800" b="1" dirty="0">
            <a:latin typeface="Trebuchet MS" panose="020B0603020202020204" pitchFamily="34" charset="0"/>
          </a:endParaRPr>
        </a:p>
        <a:p xmlns:a="http://schemas.openxmlformats.org/drawingml/2006/main">
          <a:pPr algn="ctr"/>
          <a:r>
            <a:rPr lang="en-US" b="1" dirty="0">
              <a:latin typeface="Trebuchet MS" panose="020B0603020202020204" pitchFamily="34" charset="0"/>
            </a:rPr>
            <a:t>BUPATI BANYUASIN</a:t>
          </a:r>
          <a:endParaRPr lang="id-ID" sz="1800" b="1" dirty="0"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0.71253</cdr:x>
      <cdr:y>0.51211</cdr:y>
    </cdr:from>
    <cdr:to>
      <cdr:x>1</cdr:x>
      <cdr:y>0.58431</cdr:y>
    </cdr:to>
    <cdr:sp macro="" textlink="">
      <cdr:nvSpPr>
        <cdr:cNvPr id="3" name="Shape 113">
          <a:extLst xmlns:a="http://schemas.openxmlformats.org/drawingml/2006/main">
            <a:ext uri="{FF2B5EF4-FFF2-40B4-BE49-F238E27FC236}">
              <a16:creationId xmlns:a16="http://schemas.microsoft.com/office/drawing/2014/main" xmlns="" id="{08BA3339-F8DA-4229-8BF5-245909EB1046}"/>
            </a:ext>
          </a:extLst>
        </cdr:cNvPr>
        <cdr:cNvSpPr/>
      </cdr:nvSpPr>
      <cdr:spPr>
        <a:xfrm xmlns:a="http://schemas.openxmlformats.org/drawingml/2006/main">
          <a:off x="2812803" y="2947274"/>
          <a:ext cx="1134813" cy="41549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lc="http://schemas.openxmlformats.org/drawingml/2006/lockedCanvas" xmlns="" xmlns:ma14="http://schemas.microsoft.com/office/mac/drawingml/2011/main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45718" tIns="45718" rIns="45718" bIns="45718">
          <a:spAutoFit/>
        </a:bodyPr>
        <a:lstStyle xmlns:a="http://schemas.openxmlformats.org/drawingml/2006/main">
          <a:defPPr>
            <a:defRPr lang="id-ID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defRPr sz="1800"/>
          </a:pP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***</a:t>
          </a:r>
          <a:r>
            <a:rPr lang="en-US" sz="1050" b="1" dirty="0" err="1">
              <a:latin typeface="Trebuchet MS" panose="020B0603020202020204" pitchFamily="34" charset="0"/>
              <a:ea typeface="Calibri"/>
              <a:cs typeface="Calibri"/>
              <a:sym typeface="Calibri"/>
            </a:rPr>
            <a:t>Nb</a:t>
          </a: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:</a:t>
          </a:r>
          <a:r>
            <a:rPr lang="en-ID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 57</a:t>
          </a:r>
          <a:endParaRPr lang="id-ID" sz="1050" b="1" dirty="0">
            <a:latin typeface="Trebuchet MS" panose="020B0603020202020204" pitchFamily="34" charset="0"/>
            <a:ea typeface="Calibri"/>
            <a:cs typeface="Calibri"/>
            <a:sym typeface="Calibri"/>
          </a:endParaRPr>
        </a:p>
        <a:p xmlns:a="http://schemas.openxmlformats.org/drawingml/2006/main">
          <a:pPr lvl="0">
            <a:defRPr sz="1800"/>
          </a:pP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****Nc: 39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0.00772</cdr:y>
    </cdr:from>
    <cdr:to>
      <cdr:x>0.94054</cdr:x>
      <cdr:y>0.12003</cdr:y>
    </cdr:to>
    <cdr:sp macro="" textlink="">
      <cdr:nvSpPr>
        <cdr:cNvPr id="2" name="Title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44445"/>
          <a:ext cx="3712891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id-ID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Trebuchet MS" panose="020B0603020202020204" pitchFamily="34" charset="0"/>
            </a:rPr>
            <a:t>PERISTIWA DOMINAN</a:t>
          </a:r>
          <a:r>
            <a:rPr lang="id-ID" sz="1800" b="1" dirty="0">
              <a:latin typeface="Trebuchet MS" panose="020B0603020202020204" pitchFamily="34" charset="0"/>
            </a:rPr>
            <a:t> </a:t>
          </a:r>
          <a:endParaRPr lang="en-ID" sz="1800" b="1" dirty="0">
            <a:latin typeface="Trebuchet MS" panose="020B0603020202020204" pitchFamily="34" charset="0"/>
          </a:endParaRPr>
        </a:p>
        <a:p xmlns:a="http://schemas.openxmlformats.org/drawingml/2006/main">
          <a:pPr algn="ctr"/>
          <a:r>
            <a:rPr lang="en-US" b="1" dirty="0">
              <a:latin typeface="Trebuchet MS" panose="020B0603020202020204" pitchFamily="34" charset="0"/>
            </a:rPr>
            <a:t>KABUPATEN BANYUASIN</a:t>
          </a:r>
          <a:endParaRPr lang="id-ID" sz="1800" b="1" dirty="0"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0.71917</cdr:x>
      <cdr:y>0.51005</cdr:y>
    </cdr:from>
    <cdr:to>
      <cdr:x>0.94027</cdr:x>
      <cdr:y>0.58224</cdr:y>
    </cdr:to>
    <cdr:sp macro="" textlink="">
      <cdr:nvSpPr>
        <cdr:cNvPr id="3" name="Shape 113">
          <a:extLst xmlns:a="http://schemas.openxmlformats.org/drawingml/2006/main">
            <a:ext uri="{FF2B5EF4-FFF2-40B4-BE49-F238E27FC236}">
              <a16:creationId xmlns:a16="http://schemas.microsoft.com/office/drawing/2014/main" xmlns="" id="{08BA3339-F8DA-4229-8BF5-245909EB1046}"/>
            </a:ext>
          </a:extLst>
        </cdr:cNvPr>
        <cdr:cNvSpPr/>
      </cdr:nvSpPr>
      <cdr:spPr>
        <a:xfrm xmlns:a="http://schemas.openxmlformats.org/drawingml/2006/main">
          <a:off x="2838996" y="2935395"/>
          <a:ext cx="872836" cy="41549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45718" tIns="45718" rIns="45718" bIns="45718">
          <a:spAutoFit/>
        </a:bodyPr>
        <a:lstStyle xmlns:a="http://schemas.openxmlformats.org/drawingml/2006/main">
          <a:defPPr>
            <a:defRPr lang="id-ID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defRPr sz="1800"/>
          </a:pP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*</a:t>
          </a:r>
          <a:r>
            <a:rPr lang="en-US" sz="1050" b="1" dirty="0" err="1">
              <a:latin typeface="Trebuchet MS" panose="020B0603020202020204" pitchFamily="34" charset="0"/>
              <a:ea typeface="Calibri"/>
              <a:cs typeface="Calibri"/>
              <a:sym typeface="Calibri"/>
            </a:rPr>
            <a:t>Ntotal</a:t>
          </a: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: 77</a:t>
          </a:r>
        </a:p>
        <a:p xmlns:a="http://schemas.openxmlformats.org/drawingml/2006/main">
          <a:pPr lvl="0">
            <a:defRPr sz="1800"/>
          </a:pPr>
          <a:r>
            <a:rPr lang="en-ID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*</a:t>
          </a: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*Na</a:t>
          </a:r>
          <a:r>
            <a:rPr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:</a:t>
          </a:r>
          <a:r>
            <a:rPr lang="en-US" sz="1050" b="1" dirty="0">
              <a:latin typeface="Trebuchet MS" panose="020B0603020202020204" pitchFamily="34" charset="0"/>
              <a:ea typeface="Calibri"/>
              <a:cs typeface="Calibri"/>
              <a:sym typeface="Calibri"/>
            </a:rPr>
            <a:t> 53</a:t>
          </a:r>
          <a:endParaRPr sz="1050" b="1" dirty="0">
            <a:latin typeface="Trebuchet MS" panose="020B0603020202020204" pitchFamily="34" charset="0"/>
            <a:ea typeface="Calibri"/>
            <a:cs typeface="Calibri"/>
            <a:sym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51061-F1A6-4EA3-8F16-4734F2A04414}" type="datetimeFigureOut">
              <a:rPr lang="id-ID" smtClean="0"/>
              <a:pPr/>
              <a:t>20/04/2020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8A42F-5E4E-4390-B72E-EF07FBF88AD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3138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03A09-A1B6-4D0C-8723-E601FAA0E4E1}" type="datetimeFigureOut">
              <a:rPr lang="id-ID" smtClean="0"/>
              <a:pPr/>
              <a:t>20/04/2020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CA503-4F63-44CE-8910-608294AB027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3112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CA503-4F63-44CE-8910-608294AB0274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916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CA503-4F63-44CE-8910-608294AB0274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13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CA503-4F63-44CE-8910-608294AB0274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692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CA503-4F63-44CE-8910-608294AB0274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140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CA503-4F63-44CE-8910-608294AB0274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140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CA503-4F63-44CE-8910-608294AB0274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055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CA503-4F63-44CE-8910-608294AB0274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771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8FB3-BD33-457E-AA1C-39AE316655FB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18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6668-6271-4BF3-83D8-9F7071BC3F8E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96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05BB-971F-453A-BB35-56E7A2E9019E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693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0275-BD8C-40E2-A765-2A994930DE2C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825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E538-50A4-415A-84E9-D2A95AE54632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022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96AD-0C34-4A94-8D90-8E126611BB30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114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97CD-B8B0-40EF-A840-51F0CC379C9A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73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3A10-9AD8-4215-8FD4-56EC4CC8B861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99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2C60-8317-407A-8EAC-7D973462CC51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64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1C9B-7477-4AE7-A68F-DED71DE5A5EC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533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BD8F-857D-4C58-B6E1-70BC2BCB0C24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303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54BB-A992-4876-A19E-82A7FF77E1BE}" type="datetime1">
              <a:rPr lang="id-ID" smtClean="0"/>
              <a:pPr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1EC9-6E87-4C14-88BA-50E4553031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91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umajaku.com/2020/04/14/oknum-sekdes-diduga-punggut-biaya-pembuatan-ktp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teras.id/news/pat-2/219865/kpa-catat-9-konflik-agraria-terjadi-selama-masa-pandemi-covid-1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jurnalsumatra.com/martopo-yusuf-kecam-pelaku-pencabul-s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meks.co/cegah-covid-19-warga-perairan-banyuasin-butuh-masker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matapublik.co/2020/04/11/tinggal-seorang-diri-nenek-paruh-baya-ini-belum-tersentuh-bantua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sumeks.co/pejabat-tersandung-narkoba-ini-kata-kadisdikbud-banyuas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297DAD-A305-4B2D-B4AD-69A7CED92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1196788"/>
            <a:ext cx="5381722" cy="425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8B157F2-9B77-49BF-96F0-AEF932EF0511}"/>
              </a:ext>
            </a:extLst>
          </p:cNvPr>
          <p:cNvGrpSpPr/>
          <p:nvPr/>
        </p:nvGrpSpPr>
        <p:grpSpPr>
          <a:xfrm>
            <a:off x="4716864" y="6106982"/>
            <a:ext cx="2327847" cy="362365"/>
            <a:chOff x="5625022" y="4888117"/>
            <a:chExt cx="4039599" cy="651097"/>
          </a:xfrm>
        </p:grpSpPr>
        <p:pic>
          <p:nvPicPr>
            <p:cNvPr id="18" name="image2.png">
              <a:extLst>
                <a:ext uri="{FF2B5EF4-FFF2-40B4-BE49-F238E27FC236}">
                  <a16:creationId xmlns:a16="http://schemas.microsoft.com/office/drawing/2014/main" xmlns="" id="{9318A802-D751-4EE7-992F-AED3AC7FECB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image6.png">
              <a:extLst>
                <a:ext uri="{FF2B5EF4-FFF2-40B4-BE49-F238E27FC236}">
                  <a16:creationId xmlns:a16="http://schemas.microsoft.com/office/drawing/2014/main" xmlns="" id="{AEC33457-DCF1-4430-9EDC-5008E320337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4" name="Rectangle 3"/>
          <p:cNvSpPr/>
          <p:nvPr/>
        </p:nvSpPr>
        <p:spPr>
          <a:xfrm>
            <a:off x="6656496" y="3954654"/>
            <a:ext cx="3328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rebuchet MS" panose="020B0603020202020204" pitchFamily="34" charset="0"/>
                <a:ea typeface="Gungsuh" panose="02030600000101010101" pitchFamily="18" charset="-127"/>
                <a:cs typeface="Segoe UI" pitchFamily="34" charset="0"/>
              </a:rPr>
              <a:t>Pantauan Media Massa</a:t>
            </a:r>
            <a:r>
              <a:rPr lang="en-US" dirty="0">
                <a:latin typeface="Trebuchet MS" panose="020B0603020202020204" pitchFamily="34" charset="0"/>
                <a:ea typeface="Gungsuh" panose="02030600000101010101" pitchFamily="18" charset="-127"/>
                <a:cs typeface="Segoe UI" pitchFamily="34" charset="0"/>
              </a:rPr>
              <a:t> </a:t>
            </a:r>
          </a:p>
          <a:p>
            <a:r>
              <a:rPr lang="en-ID" dirty="0">
                <a:latin typeface="Trebuchet MS" panose="020B0603020202020204" pitchFamily="34" charset="0"/>
                <a:ea typeface="Gungsuh" panose="02030600000101010101" pitchFamily="18" charset="-127"/>
                <a:cs typeface="Segoe UI" pitchFamily="34" charset="0"/>
              </a:rPr>
              <a:t>11 - 17 April </a:t>
            </a:r>
            <a:r>
              <a:rPr lang="id-ID" dirty="0">
                <a:latin typeface="Trebuchet MS" panose="020B0603020202020204" pitchFamily="34" charset="0"/>
                <a:ea typeface="Gungsuh" panose="02030600000101010101" pitchFamily="18" charset="-127"/>
                <a:cs typeface="Segoe UI" pitchFamily="34" charset="0"/>
              </a:rPr>
              <a:t>20</a:t>
            </a:r>
            <a:r>
              <a:rPr lang="en-ID" dirty="0">
                <a:latin typeface="Trebuchet MS" panose="020B0603020202020204" pitchFamily="34" charset="0"/>
                <a:ea typeface="Gungsuh" panose="02030600000101010101" pitchFamily="18" charset="-127"/>
                <a:cs typeface="Segoe UI" pitchFamily="34" charset="0"/>
              </a:rPr>
              <a:t>20</a:t>
            </a:r>
            <a:endParaRPr lang="id-ID" dirty="0">
              <a:latin typeface="Trebuchet MS" panose="020B0603020202020204" pitchFamily="34" charset="0"/>
              <a:ea typeface="Gungsuh" panose="02030600000101010101" pitchFamily="18" charset="-127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8753" y="2032505"/>
            <a:ext cx="4230331" cy="211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  <a:ea typeface="Gungsuh" panose="02030600000101010101" pitchFamily="18" charset="-127"/>
                <a:cs typeface="Segoe UI" pitchFamily="34" charset="0"/>
              </a:rPr>
              <a:t>PEMERINTAH KABUPATEN</a:t>
            </a:r>
            <a:endParaRPr lang="en-ID" sz="2800" dirty="0">
              <a:solidFill>
                <a:schemeClr val="tx1"/>
              </a:solidFill>
              <a:latin typeface="Trebuchet MS" panose="020B0603020202020204" pitchFamily="34" charset="0"/>
              <a:ea typeface="Gungsuh" panose="02030600000101010101" pitchFamily="18" charset="-127"/>
              <a:cs typeface="Segoe UI" pitchFamily="34" charset="0"/>
            </a:endParaRPr>
          </a:p>
          <a:p>
            <a:r>
              <a:rPr lang="en-ID" sz="5400" b="1" dirty="0">
                <a:solidFill>
                  <a:schemeClr val="tx1"/>
                </a:solidFill>
                <a:latin typeface="Trebuchet MS" panose="020B0603020202020204" pitchFamily="34" charset="0"/>
                <a:ea typeface="Gungsuh" panose="02030600000101010101" pitchFamily="18" charset="-127"/>
                <a:cs typeface="Segoe UI" pitchFamily="34" charset="0"/>
              </a:rPr>
              <a:t>BANYUASIN</a:t>
            </a:r>
            <a:endParaRPr lang="en-US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80788" y="1141697"/>
            <a:ext cx="0" cy="43264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2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F8AFA48B-5B24-4507-B39A-1904F9BD9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123364"/>
              </p:ext>
            </p:extLst>
          </p:nvPr>
        </p:nvGraphicFramePr>
        <p:xfrm>
          <a:off x="491567" y="662217"/>
          <a:ext cx="3947616" cy="575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10C7AB3-9DBE-4DBA-B23F-0DFD4B822BB9}"/>
              </a:ext>
            </a:extLst>
          </p:cNvPr>
          <p:cNvSpPr txBox="1"/>
          <p:nvPr/>
        </p:nvSpPr>
        <p:spPr>
          <a:xfrm>
            <a:off x="8872698" y="2521059"/>
            <a:ext cx="2939231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D" sz="1400" dirty="0" err="1">
                <a:latin typeface="Trebuchet MS" panose="020B0603020202020204" pitchFamily="34" charset="0"/>
              </a:rPr>
              <a:t>Penyemprotan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disinfektan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latin typeface="Trebuchet MS" panose="020B0603020202020204" pitchFamily="34" charset="0"/>
              </a:rPr>
              <a:t>menjadi</a:t>
            </a:r>
            <a:r>
              <a:rPr lang="en-ID" sz="1400" dirty="0" smtClean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peristiwa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dominan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Kabupaten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. </a:t>
            </a:r>
            <a:r>
              <a:rPr lang="en-ID" sz="1400" dirty="0" err="1">
                <a:latin typeface="Trebuchet MS" panose="020B0603020202020204" pitchFamily="34" charset="0"/>
              </a:rPr>
              <a:t>Sementara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itu</a:t>
            </a:r>
            <a:r>
              <a:rPr lang="en-ID" sz="1400" dirty="0">
                <a:latin typeface="Trebuchet MS" panose="020B0603020202020204" pitchFamily="34" charset="0"/>
              </a:rPr>
              <a:t>,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mengikuti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rapat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paripurna</a:t>
            </a:r>
            <a:r>
              <a:rPr lang="en-ID" sz="1400" dirty="0">
                <a:latin typeface="Trebuchet MS" panose="020B0603020202020204" pitchFamily="34" charset="0"/>
              </a:rPr>
              <a:t> nota </a:t>
            </a:r>
            <a:r>
              <a:rPr lang="en-ID" sz="1400" dirty="0" err="1">
                <a:latin typeface="Trebuchet MS" panose="020B0603020202020204" pitchFamily="34" charset="0"/>
              </a:rPr>
              <a:t>pengantar</a:t>
            </a:r>
            <a:r>
              <a:rPr lang="en-ID" sz="1400" dirty="0">
                <a:latin typeface="Trebuchet MS" panose="020B0603020202020204" pitchFamily="34" charset="0"/>
              </a:rPr>
              <a:t> LKPJ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menjadi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peristiwa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dominan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kepala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daerah</a:t>
            </a:r>
            <a:r>
              <a:rPr lang="en-ID" sz="1400" dirty="0">
                <a:latin typeface="Trebuchet MS" panose="020B0603020202020204" pitchFamily="34" charset="0"/>
              </a:rPr>
              <a:t> di media </a:t>
            </a:r>
            <a:r>
              <a:rPr lang="en-ID" sz="1400" dirty="0" err="1">
                <a:latin typeface="Trebuchet MS" panose="020B0603020202020204" pitchFamily="34" charset="0"/>
              </a:rPr>
              <a:t>massa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i="1" dirty="0">
                <a:latin typeface="Trebuchet MS" panose="020B0603020202020204" pitchFamily="34" charset="0"/>
              </a:rPr>
              <a:t>online. 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xmlns="" id="{F4DA8B2A-59BC-4DDE-BE5A-1BCA71F510EC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10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8" name="Group 11">
            <a:extLst>
              <a:ext uri="{FF2B5EF4-FFF2-40B4-BE49-F238E27FC236}">
                <a16:creationId xmlns:a16="http://schemas.microsoft.com/office/drawing/2014/main" xmlns="" id="{0DEB18C1-8E96-4A5F-908D-674EF65B199E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38" name="Group 45">
              <a:extLst>
                <a:ext uri="{FF2B5EF4-FFF2-40B4-BE49-F238E27FC236}">
                  <a16:creationId xmlns:a16="http://schemas.microsoft.com/office/drawing/2014/main" xmlns="" id="{9C34177F-E765-48BE-BC06-82A76AE875EC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40" name="Picture 1">
                <a:extLst>
                  <a:ext uri="{FF2B5EF4-FFF2-40B4-BE49-F238E27FC236}">
                    <a16:creationId xmlns:a16="http://schemas.microsoft.com/office/drawing/2014/main" xmlns="" id="{A8275BF6-E112-4D50-861A-55555206A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Placeholder 1">
                <a:extLst>
                  <a:ext uri="{FF2B5EF4-FFF2-40B4-BE49-F238E27FC236}">
                    <a16:creationId xmlns:a16="http://schemas.microsoft.com/office/drawing/2014/main" xmlns="" id="{FBB98174-9A5C-43B3-B18F-97E65930A9B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" name="Text Placeholder 1">
              <a:extLst>
                <a:ext uri="{FF2B5EF4-FFF2-40B4-BE49-F238E27FC236}">
                  <a16:creationId xmlns:a16="http://schemas.microsoft.com/office/drawing/2014/main" xmlns="" id="{8FCE570C-8573-4678-9CD2-7B735CFC38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42" name="Rounded Rectangle 28">
            <a:extLst>
              <a:ext uri="{FF2B5EF4-FFF2-40B4-BE49-F238E27FC236}">
                <a16:creationId xmlns:a16="http://schemas.microsoft.com/office/drawing/2014/main" xmlns="" id="{37DFBF26-248B-412D-A157-34F8C0460150}"/>
              </a:ext>
            </a:extLst>
          </p:cNvPr>
          <p:cNvSpPr/>
          <p:nvPr/>
        </p:nvSpPr>
        <p:spPr>
          <a:xfrm>
            <a:off x="-300345" y="84066"/>
            <a:ext cx="8266709" cy="52144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PERISTIWA DAERAH &amp; KEPALA DAERAH MEDIA ONLINE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FD3BEB-956A-4386-BE9F-11B53F64A525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45" name="image2.png">
              <a:extLst>
                <a:ext uri="{FF2B5EF4-FFF2-40B4-BE49-F238E27FC236}">
                  <a16:creationId xmlns:a16="http://schemas.microsoft.com/office/drawing/2014/main" xmlns="" id="{9F947993-6029-4005-A37D-CE89D04BCAF5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6" name="image6.png">
              <a:extLst>
                <a:ext uri="{FF2B5EF4-FFF2-40B4-BE49-F238E27FC236}">
                  <a16:creationId xmlns:a16="http://schemas.microsoft.com/office/drawing/2014/main" xmlns="" id="{866FFA9D-C190-40C4-8630-274201085D54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038605E7-3B45-4A03-B70C-9441269FF1BC}"/>
              </a:ext>
            </a:extLst>
          </p:cNvPr>
          <p:cNvSpPr txBox="1">
            <a:spLocks/>
          </p:cNvSpPr>
          <p:nvPr/>
        </p:nvSpPr>
        <p:spPr>
          <a:xfrm>
            <a:off x="568528" y="6474818"/>
            <a:ext cx="7741311" cy="3831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*</a:t>
            </a:r>
            <a:r>
              <a:rPr lang="en-US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050" b="1" dirty="0" err="1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Ntotal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jumlah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total 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berita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dalam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topik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Kabupaten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Banyuasin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.	 ***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Nb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jumlah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berita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kepala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daerah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  <a:endParaRPr lang="id-ID" sz="1050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**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Na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jumlah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berita peristiwa utama.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			****Nc: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Jumlah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berita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utama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kepala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daerah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  <a:endParaRPr lang="id-ID" sz="105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24A81B58-E592-4328-B770-E5003B6C0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288949"/>
              </p:ext>
            </p:extLst>
          </p:nvPr>
        </p:nvGraphicFramePr>
        <p:xfrm>
          <a:off x="4627087" y="662217"/>
          <a:ext cx="4089209" cy="575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9812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xmlns="" id="{5D2F815B-4279-497C-AC56-DBEE73375F03}"/>
              </a:ext>
            </a:extLst>
          </p:cNvPr>
          <p:cNvSpPr txBox="1">
            <a:spLocks/>
          </p:cNvSpPr>
          <p:nvPr/>
        </p:nvSpPr>
        <p:spPr>
          <a:xfrm>
            <a:off x="4638384" y="777771"/>
            <a:ext cx="4145927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Trebuchet MS" panose="020B0603020202020204" pitchFamily="34" charset="0"/>
              </a:rPr>
              <a:t>PERISTIWA DOMINAN</a:t>
            </a:r>
          </a:p>
          <a:p>
            <a:pPr algn="ctr"/>
            <a:r>
              <a:rPr lang="en-US" sz="1800" b="1" dirty="0">
                <a:latin typeface="Trebuchet MS" panose="020B0603020202020204" pitchFamily="34" charset="0"/>
              </a:rPr>
              <a:t>BUPATI BANYUASIN</a:t>
            </a:r>
            <a:endParaRPr lang="en-ID" sz="1800" b="1" dirty="0">
              <a:latin typeface="Trebuchet MS" panose="020B06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0C7AB3-9DBE-4DBA-B23F-0DFD4B822BB9}"/>
              </a:ext>
            </a:extLst>
          </p:cNvPr>
          <p:cNvSpPr txBox="1"/>
          <p:nvPr/>
        </p:nvSpPr>
        <p:spPr>
          <a:xfrm>
            <a:off x="8846954" y="2413337"/>
            <a:ext cx="293923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Trebuchet MS" panose="020B0603020202020204" pitchFamily="34" charset="0"/>
              </a:rPr>
              <a:t>Pejabat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Disdikbud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diduga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terjerat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kasus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narkoba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menjadi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peristiwa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dominan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Kabupaten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Banyuasin</a:t>
            </a:r>
            <a:r>
              <a:rPr lang="en-US" sz="1400" dirty="0">
                <a:latin typeface="Trebuchet MS" panose="020B0603020202020204" pitchFamily="34" charset="0"/>
              </a:rPr>
              <a:t> di media </a:t>
            </a:r>
            <a:r>
              <a:rPr lang="en-US" sz="1400" dirty="0" err="1">
                <a:latin typeface="Trebuchet MS" panose="020B0603020202020204" pitchFamily="34" charset="0"/>
              </a:rPr>
              <a:t>massa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cetak</a:t>
            </a:r>
            <a:r>
              <a:rPr lang="en-US" sz="1400" dirty="0">
                <a:latin typeface="Trebuchet MS" panose="020B0603020202020204" pitchFamily="34" charset="0"/>
              </a:rPr>
              <a:t>. </a:t>
            </a:r>
            <a:r>
              <a:rPr lang="en-US" sz="1400" dirty="0" err="1">
                <a:latin typeface="Trebuchet MS" panose="020B0603020202020204" pitchFamily="34" charset="0"/>
              </a:rPr>
              <a:t>Sementara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itu</a:t>
            </a:r>
            <a:r>
              <a:rPr lang="en-US" sz="1400" dirty="0">
                <a:latin typeface="Trebuchet MS" panose="020B0603020202020204" pitchFamily="34" charset="0"/>
              </a:rPr>
              <a:t>, </a:t>
            </a:r>
            <a:r>
              <a:rPr lang="en-US" sz="1400" dirty="0" err="1">
                <a:latin typeface="Trebuchet MS" panose="020B0603020202020204" pitchFamily="34" charset="0"/>
              </a:rPr>
              <a:t>peristiwa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dominan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kepala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daerah</a:t>
            </a:r>
            <a:r>
              <a:rPr lang="en-US" sz="1400" dirty="0">
                <a:latin typeface="Trebuchet MS" panose="020B0603020202020204" pitchFamily="34" charset="0"/>
              </a:rPr>
              <a:t> di media </a:t>
            </a:r>
            <a:r>
              <a:rPr lang="en-US" sz="1400" dirty="0" err="1">
                <a:latin typeface="Trebuchet MS" panose="020B0603020202020204" pitchFamily="34" charset="0"/>
              </a:rPr>
              <a:t>massa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cetak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yakni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</a:rPr>
              <a:t>Bupati</a:t>
            </a:r>
            <a:r>
              <a:rPr lang="en-US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mengikuti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rapat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paripurna</a:t>
            </a:r>
            <a:r>
              <a:rPr lang="en-ID" sz="1400" dirty="0">
                <a:latin typeface="Trebuchet MS" panose="020B0603020202020204" pitchFamily="34" charset="0"/>
              </a:rPr>
              <a:t> nota </a:t>
            </a:r>
            <a:r>
              <a:rPr lang="en-ID" sz="1400" dirty="0" err="1">
                <a:latin typeface="Trebuchet MS" panose="020B0603020202020204" pitchFamily="34" charset="0"/>
              </a:rPr>
              <a:t>pengantar</a:t>
            </a:r>
            <a:r>
              <a:rPr lang="en-ID" sz="1400" dirty="0">
                <a:latin typeface="Trebuchet MS" panose="020B0603020202020204" pitchFamily="34" charset="0"/>
              </a:rPr>
              <a:t> LKPJ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. 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xmlns="" id="{F4DA8B2A-59BC-4DDE-BE5A-1BCA71F510EC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11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0DEB18C1-8E96-4A5F-908D-674EF65B199E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xmlns="" id="{9C34177F-E765-48BE-BC06-82A76AE875EC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34" name="Picture 1">
                <a:extLst>
                  <a:ext uri="{FF2B5EF4-FFF2-40B4-BE49-F238E27FC236}">
                    <a16:creationId xmlns:a16="http://schemas.microsoft.com/office/drawing/2014/main" xmlns="" id="{A8275BF6-E112-4D50-861A-55555206A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Placeholder 1">
                <a:extLst>
                  <a:ext uri="{FF2B5EF4-FFF2-40B4-BE49-F238E27FC236}">
                    <a16:creationId xmlns:a16="http://schemas.microsoft.com/office/drawing/2014/main" xmlns="" id="{FBB98174-9A5C-43B3-B18F-97E65930A9B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3" name="Text Placeholder 1">
              <a:extLst>
                <a:ext uri="{FF2B5EF4-FFF2-40B4-BE49-F238E27FC236}">
                  <a16:creationId xmlns:a16="http://schemas.microsoft.com/office/drawing/2014/main" xmlns="" id="{8FCE570C-8573-4678-9CD2-7B735CFC38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xmlns="" id="{37DFBF26-248B-412D-A157-34F8C0460150}"/>
              </a:ext>
            </a:extLst>
          </p:cNvPr>
          <p:cNvSpPr/>
          <p:nvPr/>
        </p:nvSpPr>
        <p:spPr>
          <a:xfrm>
            <a:off x="-300345" y="84066"/>
            <a:ext cx="8266709" cy="52144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PERISTIWA DAERAH &amp; KEPALA DAERAH MEDIA CETAK</a:t>
            </a:r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xmlns="" id="{C8FD3BEB-956A-4386-BE9F-11B53F64A525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36" name="image2.png">
              <a:extLst>
                <a:ext uri="{FF2B5EF4-FFF2-40B4-BE49-F238E27FC236}">
                  <a16:creationId xmlns:a16="http://schemas.microsoft.com/office/drawing/2014/main" xmlns="" id="{9F947993-6029-4005-A37D-CE89D04BCAF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image6.png">
              <a:extLst>
                <a:ext uri="{FF2B5EF4-FFF2-40B4-BE49-F238E27FC236}">
                  <a16:creationId xmlns:a16="http://schemas.microsoft.com/office/drawing/2014/main" xmlns="" id="{866FFA9D-C190-40C4-8630-274201085D54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038605E7-3B45-4A03-B70C-9441269FF1BC}"/>
              </a:ext>
            </a:extLst>
          </p:cNvPr>
          <p:cNvSpPr txBox="1">
            <a:spLocks/>
          </p:cNvSpPr>
          <p:nvPr/>
        </p:nvSpPr>
        <p:spPr>
          <a:xfrm>
            <a:off x="557595" y="6474818"/>
            <a:ext cx="7587330" cy="3831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*</a:t>
            </a:r>
            <a:r>
              <a:rPr lang="en-US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050" b="1" dirty="0" err="1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Ntotal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jumlah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total 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berita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dalam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topik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Kabupaten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Banyuasin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.	 ***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Nb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jumlah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berita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kepala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daerah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  <a:endParaRPr lang="id-ID" sz="1050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**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Na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jumlah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berita peristiwa utama.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			****Nc: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Jumlah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berita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utama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kepala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daerah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  <a:endParaRPr lang="id-ID" sz="105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="" id="{27AE48CE-8B14-42FB-8641-5CB1FB246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385960"/>
              </p:ext>
            </p:extLst>
          </p:nvPr>
        </p:nvGraphicFramePr>
        <p:xfrm>
          <a:off x="4638384" y="645627"/>
          <a:ext cx="4046772" cy="574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Shape 113">
            <a:extLst>
              <a:ext uri="{FF2B5EF4-FFF2-40B4-BE49-F238E27FC236}">
                <a16:creationId xmlns:a16="http://schemas.microsoft.com/office/drawing/2014/main" xmlns="" id="{4A441A2D-DE8E-4ECC-B398-0751AEA7D69A}"/>
              </a:ext>
            </a:extLst>
          </p:cNvPr>
          <p:cNvSpPr/>
          <p:nvPr/>
        </p:nvSpPr>
        <p:spPr>
          <a:xfrm>
            <a:off x="7290330" y="3566394"/>
            <a:ext cx="1685679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c="http://schemas.openxmlformats.org/drawingml/2006/chart" xmlns:cdr="http://schemas.openxmlformats.org/drawingml/2006/chartDrawing"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/>
            </a:pPr>
            <a:r>
              <a:rPr lang="en-US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***</a:t>
            </a:r>
            <a:r>
              <a:rPr lang="en-US" sz="1050" b="1" dirty="0" err="1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Nb</a:t>
            </a:r>
            <a:r>
              <a:rPr lang="en-US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: 23</a:t>
            </a:r>
            <a:endParaRPr lang="id-ID" sz="1050" b="1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lang="en-US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****Nc: 15 </a:t>
            </a:r>
            <a:endParaRPr sz="1050" b="1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B447825A-11DE-4687-ACB2-DABFC4AB8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265365"/>
              </p:ext>
            </p:extLst>
          </p:nvPr>
        </p:nvGraphicFramePr>
        <p:xfrm>
          <a:off x="557595" y="676845"/>
          <a:ext cx="3981632" cy="570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9812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1">
            <a:extLst>
              <a:ext uri="{FF2B5EF4-FFF2-40B4-BE49-F238E27FC236}">
                <a16:creationId xmlns:a16="http://schemas.microsoft.com/office/drawing/2014/main" xmlns="" id="{0DEB18C1-8E96-4A5F-908D-674EF65B199E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30" name="Group 6">
              <a:extLst>
                <a:ext uri="{FF2B5EF4-FFF2-40B4-BE49-F238E27FC236}">
                  <a16:creationId xmlns:a16="http://schemas.microsoft.com/office/drawing/2014/main" xmlns="" id="{9C34177F-E765-48BE-BC06-82A76AE875EC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34" name="Picture 1">
                <a:extLst>
                  <a:ext uri="{FF2B5EF4-FFF2-40B4-BE49-F238E27FC236}">
                    <a16:creationId xmlns:a16="http://schemas.microsoft.com/office/drawing/2014/main" xmlns="" id="{A8275BF6-E112-4D50-861A-55555206A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Placeholder 1">
                <a:extLst>
                  <a:ext uri="{FF2B5EF4-FFF2-40B4-BE49-F238E27FC236}">
                    <a16:creationId xmlns:a16="http://schemas.microsoft.com/office/drawing/2014/main" xmlns="" id="{FBB98174-9A5C-43B3-B18F-97E65930A9B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3" name="Text Placeholder 1">
              <a:extLst>
                <a:ext uri="{FF2B5EF4-FFF2-40B4-BE49-F238E27FC236}">
                  <a16:creationId xmlns:a16="http://schemas.microsoft.com/office/drawing/2014/main" xmlns="" id="{8FCE570C-8573-4678-9CD2-7B735CFC38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xmlns="" id="{37DFBF26-248B-412D-A157-34F8C0460150}"/>
              </a:ext>
            </a:extLst>
          </p:cNvPr>
          <p:cNvSpPr/>
          <p:nvPr/>
        </p:nvSpPr>
        <p:spPr>
          <a:xfrm>
            <a:off x="-1157599" y="84066"/>
            <a:ext cx="9830112" cy="52144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KUTIPAN PERNYATAAN KEPALA DAERAH</a:t>
            </a:r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DI MEDIA ONLINE</a:t>
            </a:r>
            <a:endParaRPr lang="en-US" sz="2400" b="1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8FD3BEB-956A-4386-BE9F-11B53F64A525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36" name="image2.png">
              <a:extLst>
                <a:ext uri="{FF2B5EF4-FFF2-40B4-BE49-F238E27FC236}">
                  <a16:creationId xmlns:a16="http://schemas.microsoft.com/office/drawing/2014/main" xmlns="" id="{9F947993-6029-4005-A37D-CE89D04BCAF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image6.png">
              <a:extLst>
                <a:ext uri="{FF2B5EF4-FFF2-40B4-BE49-F238E27FC236}">
                  <a16:creationId xmlns:a16="http://schemas.microsoft.com/office/drawing/2014/main" xmlns="" id="{866FFA9D-C190-40C4-8630-274201085D54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A289B48-EEAA-4C34-9B67-896E80F2471F}"/>
              </a:ext>
            </a:extLst>
          </p:cNvPr>
          <p:cNvSpPr txBox="1"/>
          <p:nvPr/>
        </p:nvSpPr>
        <p:spPr>
          <a:xfrm>
            <a:off x="8715244" y="1791910"/>
            <a:ext cx="18473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9446" y="1323415"/>
            <a:ext cx="307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000000"/>
                </a:solidFill>
                <a:latin typeface="Trebuchet MS" panose="020B0603020202020204" pitchFamily="34" charset="0"/>
              </a:rPr>
              <a:t>Bupati Banyuasin</a:t>
            </a:r>
            <a:r>
              <a:rPr lang="pl-PL" b="1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id-ID" b="1" dirty="0">
                <a:solidFill>
                  <a:srgbClr val="000000"/>
                </a:solidFill>
                <a:latin typeface="Trebuchet MS" panose="020B0603020202020204" pitchFamily="34" charset="0"/>
              </a:rPr>
              <a:t>Askolani</a:t>
            </a:r>
            <a:endParaRPr lang="pl-PL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xmlns="" id="{699E0A21-6AF9-4C27-BAA2-F9A1C6CF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805" y="6467978"/>
            <a:ext cx="408709" cy="390814"/>
          </a:xfrm>
          <a:solidFill>
            <a:schemeClr val="tx1"/>
          </a:solidFill>
        </p:spPr>
        <p:txBody>
          <a:bodyPr/>
          <a:lstStyle/>
          <a:p>
            <a:pPr algn="ctr"/>
            <a:fld id="{D457C652-746B-42C9-8441-E53DD5CB01E7}" type="slidenum">
              <a:rPr lang="id-ID" sz="160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12</a:t>
            </a:fld>
            <a:endParaRPr lang="id-ID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2" name="Picture 41" descr="E:\Indonesia Indicator (Newest)\Indonesia Indicator\Format Report_Template\Pemkab Banyuasin\IMG-20180918-WA0027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t="30645" r="48977" b="12441"/>
          <a:stretch/>
        </p:blipFill>
        <p:spPr bwMode="auto">
          <a:xfrm>
            <a:off x="645084" y="1046086"/>
            <a:ext cx="2332355" cy="2969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06331" y="2118946"/>
            <a:ext cx="3941861" cy="1111119"/>
            <a:chOff x="3378813" y="1922491"/>
            <a:chExt cx="3821583" cy="286520"/>
          </a:xfrm>
        </p:grpSpPr>
        <p:sp>
          <p:nvSpPr>
            <p:cNvPr id="23" name="TextBox 22"/>
            <p:cNvSpPr txBox="1"/>
            <p:nvPr/>
          </p:nvSpPr>
          <p:spPr>
            <a:xfrm>
              <a:off x="3378813" y="1922491"/>
              <a:ext cx="3721870" cy="214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D" sz="1200" dirty="0">
                  <a:latin typeface="Trebuchet MS" panose="020B0603020202020204" pitchFamily="34" charset="0"/>
                </a:rPr>
                <a:t>“Di </a:t>
              </a:r>
              <a:r>
                <a:rPr lang="en-ID" sz="1200" dirty="0" err="1">
                  <a:latin typeface="Trebuchet MS" panose="020B0603020202020204" pitchFamily="34" charset="0"/>
                </a:rPr>
                <a:t>Banyuasin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ada</a:t>
              </a:r>
              <a:r>
                <a:rPr lang="en-ID" sz="1200" dirty="0">
                  <a:latin typeface="Trebuchet MS" panose="020B0603020202020204" pitchFamily="34" charset="0"/>
                </a:rPr>
                <a:t> 21 </a:t>
              </a:r>
              <a:r>
                <a:rPr lang="en-ID" sz="1200" dirty="0" err="1">
                  <a:latin typeface="Trebuchet MS" panose="020B0603020202020204" pitchFamily="34" charset="0"/>
                </a:rPr>
                <a:t>kecamatan</a:t>
              </a:r>
              <a:r>
                <a:rPr lang="en-ID" sz="1200" dirty="0">
                  <a:latin typeface="Trebuchet MS" panose="020B0603020202020204" pitchFamily="34" charset="0"/>
                </a:rPr>
                <a:t>, dan </a:t>
              </a:r>
              <a:r>
                <a:rPr lang="en-ID" sz="1200" dirty="0" err="1">
                  <a:latin typeface="Trebuchet MS" panose="020B0603020202020204" pitchFamily="34" charset="0"/>
                </a:rPr>
                <a:t>tiap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desa</a:t>
              </a:r>
              <a:r>
                <a:rPr lang="en-ID" sz="1200" dirty="0">
                  <a:latin typeface="Trebuchet MS" panose="020B0603020202020204" pitchFamily="34" charset="0"/>
                </a:rPr>
                <a:t> punya yang </a:t>
              </a:r>
              <a:r>
                <a:rPr lang="en-ID" sz="1200" dirty="0" err="1">
                  <a:latin typeface="Trebuchet MS" panose="020B0603020202020204" pitchFamily="34" charset="0"/>
                </a:rPr>
                <a:t>namanya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Gugus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Tugas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Penanggulangan</a:t>
              </a:r>
              <a:r>
                <a:rPr lang="en-ID" sz="1200" dirty="0">
                  <a:latin typeface="Trebuchet MS" panose="020B0603020202020204" pitchFamily="34" charset="0"/>
                </a:rPr>
                <a:t> COVID–19. </a:t>
              </a:r>
              <a:r>
                <a:rPr lang="en-ID" sz="1200" dirty="0" err="1">
                  <a:latin typeface="Trebuchet MS" panose="020B0603020202020204" pitchFamily="34" charset="0"/>
                </a:rPr>
                <a:t>Mulai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hari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ini</a:t>
              </a:r>
              <a:r>
                <a:rPr lang="en-ID" sz="1200" dirty="0">
                  <a:latin typeface="Trebuchet MS" panose="020B0603020202020204" pitchFamily="34" charset="0"/>
                </a:rPr>
                <a:t>, </a:t>
              </a:r>
              <a:r>
                <a:rPr lang="en-ID" sz="1200" dirty="0" err="1">
                  <a:latin typeface="Trebuchet MS" panose="020B0603020202020204" pitchFamily="34" charset="0"/>
                </a:rPr>
                <a:t>gugus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tugas</a:t>
              </a:r>
              <a:r>
                <a:rPr lang="en-ID" sz="1200" dirty="0">
                  <a:latin typeface="Trebuchet MS" panose="020B0603020202020204" pitchFamily="34" charset="0"/>
                </a:rPr>
                <a:t> di </a:t>
              </a:r>
              <a:r>
                <a:rPr lang="en-ID" sz="1200" dirty="0" err="1">
                  <a:latin typeface="Trebuchet MS" panose="020B0603020202020204" pitchFamily="34" charset="0"/>
                </a:rPr>
                <a:t>desa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telah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melakukan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penyemprotan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disinfektan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serentak</a:t>
              </a:r>
              <a:r>
                <a:rPr lang="en-ID" sz="1200" dirty="0">
                  <a:latin typeface="Trebuchet MS" panose="020B0603020202020204" pitchFamily="34" charset="0"/>
                </a:rPr>
                <a:t>,”</a:t>
              </a:r>
              <a:endParaRPr lang="en-US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46769" y="2137582"/>
              <a:ext cx="1853627" cy="71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KR </a:t>
              </a:r>
              <a:r>
                <a:rPr lang="en-ID" sz="1200" b="1" i="1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Sumsel</a:t>
              </a:r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, 14 Apr 2020</a:t>
              </a:r>
              <a:endParaRPr lang="id-ID" sz="1200" b="1" i="1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82568" y="2094874"/>
            <a:ext cx="3839010" cy="1480142"/>
            <a:chOff x="3611401" y="1922491"/>
            <a:chExt cx="3489282" cy="482072"/>
          </a:xfrm>
        </p:grpSpPr>
        <p:sp>
          <p:nvSpPr>
            <p:cNvPr id="28" name="TextBox 27"/>
            <p:cNvSpPr txBox="1"/>
            <p:nvPr/>
          </p:nvSpPr>
          <p:spPr>
            <a:xfrm>
              <a:off x="3611401" y="1922491"/>
              <a:ext cx="3489282" cy="3909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D" sz="1200" dirty="0">
                  <a:latin typeface="Trebuchet MS" panose="020B0603020202020204" pitchFamily="34" charset="0"/>
                </a:rPr>
                <a:t>"</a:t>
              </a:r>
              <a:r>
                <a:rPr lang="en-ID" sz="1200" dirty="0" err="1">
                  <a:latin typeface="Trebuchet MS" panose="020B0603020202020204" pitchFamily="34" charset="0"/>
                </a:rPr>
                <a:t>Memberikan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kemudahan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informasi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bagi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publik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dalam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memahami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kondisi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umum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perencanaan</a:t>
              </a:r>
              <a:r>
                <a:rPr lang="en-ID" sz="1200" dirty="0">
                  <a:latin typeface="Trebuchet MS" panose="020B0603020202020204" pitchFamily="34" charset="0"/>
                </a:rPr>
                <a:t> dan </a:t>
              </a:r>
              <a:r>
                <a:rPr lang="en-ID" sz="1200" dirty="0" err="1">
                  <a:latin typeface="Trebuchet MS" panose="020B0603020202020204" pitchFamily="34" charset="0"/>
                </a:rPr>
                <a:t>realisasi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sumber</a:t>
              </a:r>
              <a:r>
                <a:rPr lang="en-ID" sz="1200" dirty="0">
                  <a:latin typeface="Trebuchet MS" panose="020B0603020202020204" pitchFamily="34" charset="0"/>
                </a:rPr>
                <a:t>–</a:t>
              </a:r>
              <a:r>
                <a:rPr lang="en-ID" sz="1200" dirty="0" err="1">
                  <a:latin typeface="Trebuchet MS" panose="020B0603020202020204" pitchFamily="34" charset="0"/>
                </a:rPr>
                <a:t>sumber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keuangan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daerah</a:t>
              </a:r>
              <a:r>
                <a:rPr lang="en-ID" sz="1200" dirty="0">
                  <a:latin typeface="Trebuchet MS" panose="020B0603020202020204" pitchFamily="34" charset="0"/>
                </a:rPr>
                <a:t> yang </a:t>
              </a:r>
              <a:r>
                <a:rPr lang="en-ID" sz="1200" dirty="0" err="1">
                  <a:latin typeface="Trebuchet MS" panose="020B0603020202020204" pitchFamily="34" charset="0"/>
                </a:rPr>
                <a:t>telah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menopang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kinerja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pemerintahan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daerah</a:t>
              </a:r>
              <a:r>
                <a:rPr lang="en-ID" sz="1200" dirty="0">
                  <a:latin typeface="Trebuchet MS" panose="020B0603020202020204" pitchFamily="34" charset="0"/>
                </a:rPr>
                <a:t> pada </a:t>
              </a:r>
              <a:r>
                <a:rPr lang="en-ID" sz="1200" dirty="0" err="1">
                  <a:latin typeface="Trebuchet MS" panose="020B0603020202020204" pitchFamily="34" charset="0"/>
                </a:rPr>
                <a:t>tahun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anggaran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bersangkutan</a:t>
              </a:r>
              <a:r>
                <a:rPr lang="en-ID" sz="1200" dirty="0">
                  <a:latin typeface="Trebuchet MS" panose="020B0603020202020204" pitchFamily="34" charset="0"/>
                </a:rPr>
                <a:t> yang juga </a:t>
              </a:r>
              <a:r>
                <a:rPr lang="en-ID" sz="1200" dirty="0" err="1">
                  <a:latin typeface="Trebuchet MS" panose="020B0603020202020204" pitchFamily="34" charset="0"/>
                </a:rPr>
                <a:t>menyebabkan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beberapa</a:t>
              </a:r>
              <a:r>
                <a:rPr lang="en-ID" sz="1200" dirty="0">
                  <a:latin typeface="Trebuchet MS" panose="020B0603020202020204" pitchFamily="34" charset="0"/>
                </a:rPr>
                <a:t> target </a:t>
              </a:r>
              <a:r>
                <a:rPr lang="en-ID" sz="1200" dirty="0" err="1">
                  <a:latin typeface="Trebuchet MS" panose="020B0603020202020204" pitchFamily="34" charset="0"/>
                </a:rPr>
                <a:t>sudah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tercapai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dengan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baik</a:t>
              </a:r>
              <a:r>
                <a:rPr lang="en-ID" sz="1200" dirty="0">
                  <a:latin typeface="Trebuchet MS" panose="020B0603020202020204" pitchFamily="34" charset="0"/>
                </a:rPr>
                <a:t>,"</a:t>
              </a:r>
              <a:endParaRPr lang="en-US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34000" y="2314346"/>
              <a:ext cx="2666683" cy="90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Tribun News Palembang, 14 Apr 2020</a:t>
              </a:r>
              <a:endParaRPr lang="en-US" sz="1200" b="1" i="1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055406" y="4381849"/>
            <a:ext cx="4668857" cy="1653620"/>
            <a:chOff x="3378813" y="1922491"/>
            <a:chExt cx="4769415" cy="393600"/>
          </a:xfrm>
        </p:grpSpPr>
        <p:sp>
          <p:nvSpPr>
            <p:cNvPr id="40" name="TextBox 39"/>
            <p:cNvSpPr txBox="1"/>
            <p:nvPr/>
          </p:nvSpPr>
          <p:spPr>
            <a:xfrm>
              <a:off x="3378813" y="1922491"/>
              <a:ext cx="3721870" cy="285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D" sz="1200" dirty="0">
                  <a:latin typeface="Trebuchet MS" panose="020B0603020202020204" pitchFamily="34" charset="0"/>
                </a:rPr>
                <a:t>”Jadi total </a:t>
              </a:r>
              <a:r>
                <a:rPr lang="en-ID" sz="1200" dirty="0" err="1">
                  <a:latin typeface="Trebuchet MS" panose="020B0603020202020204" pitchFamily="34" charset="0"/>
                </a:rPr>
                <a:t>rumah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tangga</a:t>
              </a:r>
              <a:r>
                <a:rPr lang="en-ID" sz="1200" dirty="0">
                  <a:latin typeface="Trebuchet MS" panose="020B0603020202020204" pitchFamily="34" charset="0"/>
                </a:rPr>
                <a:t> yang </a:t>
              </a:r>
              <a:r>
                <a:rPr lang="en-ID" sz="1200" dirty="0" err="1">
                  <a:latin typeface="Trebuchet MS" panose="020B0603020202020204" pitchFamily="34" charset="0"/>
                </a:rPr>
                <a:t>akan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ditanggung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Pemkab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Banyuasin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berjumlah</a:t>
              </a:r>
              <a:r>
                <a:rPr lang="en-ID" sz="1200" dirty="0">
                  <a:latin typeface="Trebuchet MS" panose="020B0603020202020204" pitchFamily="34" charset="0"/>
                </a:rPr>
                <a:t> 108.000 </a:t>
              </a:r>
              <a:r>
                <a:rPr lang="en-ID" sz="1200" dirty="0" err="1">
                  <a:latin typeface="Trebuchet MS" panose="020B0603020202020204" pitchFamily="34" charset="0"/>
                </a:rPr>
                <a:t>rumah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tangga</a:t>
              </a:r>
              <a:r>
                <a:rPr lang="en-ID" sz="1200" dirty="0">
                  <a:latin typeface="Trebuchet MS" panose="020B0603020202020204" pitchFamily="34" charset="0"/>
                </a:rPr>
                <a:t> yang </a:t>
              </a:r>
              <a:r>
                <a:rPr lang="en-ID" sz="1200" dirty="0" err="1">
                  <a:latin typeface="Trebuchet MS" panose="020B0603020202020204" pitchFamily="34" charset="0"/>
                </a:rPr>
                <a:t>terdampak</a:t>
              </a:r>
              <a:r>
                <a:rPr lang="en-ID" sz="1200" dirty="0">
                  <a:latin typeface="Trebuchet MS" panose="020B0603020202020204" pitchFamily="34" charset="0"/>
                </a:rPr>
                <a:t> virus </a:t>
              </a:r>
              <a:r>
                <a:rPr lang="en-ID" sz="1200" dirty="0" err="1">
                  <a:latin typeface="Trebuchet MS" panose="020B0603020202020204" pitchFamily="34" charset="0"/>
                </a:rPr>
                <a:t>covid</a:t>
              </a:r>
              <a:r>
                <a:rPr lang="en-ID" sz="1200" dirty="0">
                  <a:latin typeface="Trebuchet MS" panose="020B0603020202020204" pitchFamily="34" charset="0"/>
                </a:rPr>
                <a:t>–19. </a:t>
              </a:r>
              <a:r>
                <a:rPr lang="en-ID" sz="1200" dirty="0" err="1">
                  <a:latin typeface="Trebuchet MS" panose="020B0603020202020204" pitchFamily="34" charset="0"/>
                </a:rPr>
                <a:t>Pembagian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kebutuhan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pokok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ini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rencananya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satu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minggu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menjelang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puasa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ramadhan</a:t>
              </a:r>
              <a:r>
                <a:rPr lang="en-ID" sz="1200" dirty="0">
                  <a:latin typeface="Trebuchet MS" panose="020B0603020202020204" pitchFamily="34" charset="0"/>
                </a:rPr>
                <a:t> dan </a:t>
              </a:r>
              <a:r>
                <a:rPr lang="en-ID" sz="1200" dirty="0" err="1">
                  <a:latin typeface="Trebuchet MS" panose="020B0603020202020204" pitchFamily="34" charset="0"/>
                </a:rPr>
                <a:t>pendistribusianya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dikoordinir</a:t>
              </a:r>
              <a:r>
                <a:rPr lang="en-ID" sz="1200" dirty="0">
                  <a:latin typeface="Trebuchet MS" panose="020B0603020202020204" pitchFamily="34" charset="0"/>
                </a:rPr>
                <a:t> oleh </a:t>
              </a:r>
              <a:r>
                <a:rPr lang="en-ID" sz="1200" dirty="0" err="1">
                  <a:latin typeface="Trebuchet MS" panose="020B0603020202020204" pitchFamily="34" charset="0"/>
                </a:rPr>
                <a:t>camat</a:t>
              </a:r>
              <a:r>
                <a:rPr lang="en-ID" sz="1200" dirty="0">
                  <a:latin typeface="Trebuchet MS" panose="020B0603020202020204" pitchFamily="34" charset="0"/>
                </a:rPr>
                <a:t> se </a:t>
              </a:r>
              <a:r>
                <a:rPr lang="en-ID" sz="1200" dirty="0" err="1">
                  <a:latin typeface="Trebuchet MS" panose="020B0603020202020204" pitchFamily="34" charset="0"/>
                </a:rPr>
                <a:t>Banyuasin</a:t>
              </a:r>
              <a:r>
                <a:rPr lang="en-ID" sz="1200" dirty="0">
                  <a:latin typeface="Trebuchet MS" panose="020B0603020202020204" pitchFamily="34" charset="0"/>
                </a:rPr>
                <a:t>,“ </a:t>
              </a:r>
              <a:endParaRPr lang="en-US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63472" y="2250159"/>
              <a:ext cx="3284756" cy="65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Swarna News, 11 Apr 2020  </a:t>
              </a:r>
              <a:endParaRPr lang="id-ID" sz="1200" b="1" i="1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82568" y="4384003"/>
            <a:ext cx="3721871" cy="1974593"/>
            <a:chOff x="3378813" y="1922491"/>
            <a:chExt cx="3721871" cy="870727"/>
          </a:xfrm>
        </p:grpSpPr>
        <p:sp>
          <p:nvSpPr>
            <p:cNvPr id="45" name="TextBox 44"/>
            <p:cNvSpPr txBox="1"/>
            <p:nvPr/>
          </p:nvSpPr>
          <p:spPr>
            <a:xfrm>
              <a:off x="3378813" y="1922491"/>
              <a:ext cx="3721870" cy="870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D" sz="1200" dirty="0">
                  <a:latin typeface="Trebuchet MS" panose="020B0603020202020204" pitchFamily="34" charset="0"/>
                </a:rPr>
                <a:t>"</a:t>
              </a:r>
              <a:r>
                <a:rPr lang="en-ID" sz="1200" dirty="0" err="1">
                  <a:latin typeface="Trebuchet MS" panose="020B0603020202020204" pitchFamily="34" charset="0"/>
                </a:rPr>
                <a:t>Sesuai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ketentuan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pasal</a:t>
              </a:r>
              <a:r>
                <a:rPr lang="en-ID" sz="1200" dirty="0">
                  <a:latin typeface="Trebuchet MS" panose="020B0603020202020204" pitchFamily="34" charset="0"/>
                </a:rPr>
                <a:t> 16 PP </a:t>
              </a:r>
              <a:r>
                <a:rPr lang="en-ID" sz="1200" dirty="0" err="1">
                  <a:latin typeface="Trebuchet MS" panose="020B0603020202020204" pitchFamily="34" charset="0"/>
                </a:rPr>
                <a:t>Nomor</a:t>
              </a:r>
              <a:r>
                <a:rPr lang="en-ID" sz="1200" dirty="0">
                  <a:latin typeface="Trebuchet MS" panose="020B0603020202020204" pitchFamily="34" charset="0"/>
                </a:rPr>
                <a:t> 3 </a:t>
              </a:r>
              <a:r>
                <a:rPr lang="en-ID" sz="1200" dirty="0" err="1">
                  <a:latin typeface="Trebuchet MS" panose="020B0603020202020204" pitchFamily="34" charset="0"/>
                </a:rPr>
                <a:t>Tahun</a:t>
              </a:r>
              <a:r>
                <a:rPr lang="en-ID" sz="1200" dirty="0">
                  <a:latin typeface="Trebuchet MS" panose="020B0603020202020204" pitchFamily="34" charset="0"/>
                </a:rPr>
                <a:t> 2007 </a:t>
              </a:r>
              <a:r>
                <a:rPr lang="en-ID" sz="1200" dirty="0" err="1">
                  <a:latin typeface="Trebuchet MS" panose="020B0603020202020204" pitchFamily="34" charset="0"/>
                </a:rPr>
                <a:t>tentang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Laporan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Penyelenggaraan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Pemerintahan</a:t>
              </a:r>
              <a:r>
                <a:rPr lang="en-ID" sz="1200" dirty="0">
                  <a:latin typeface="Trebuchet MS" panose="020B0603020202020204" pitchFamily="34" charset="0"/>
                </a:rPr>
                <a:t> Daerah (LPPD) </a:t>
              </a:r>
              <a:r>
                <a:rPr lang="en-ID" sz="1200" dirty="0" err="1">
                  <a:latin typeface="Trebuchet MS" panose="020B0603020202020204" pitchFamily="34" charset="0"/>
                </a:rPr>
                <a:t>kepada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Pemerintah</a:t>
              </a:r>
              <a:r>
                <a:rPr lang="en-ID" sz="1200" dirty="0">
                  <a:latin typeface="Trebuchet MS" panose="020B0603020202020204" pitchFamily="34" charset="0"/>
                </a:rPr>
                <a:t> LKPJ </a:t>
              </a:r>
              <a:r>
                <a:rPr lang="en-ID" sz="1200" dirty="0" err="1">
                  <a:latin typeface="Trebuchet MS" panose="020B0603020202020204" pitchFamily="34" charset="0"/>
                </a:rPr>
                <a:t>kepada</a:t>
              </a:r>
              <a:r>
                <a:rPr lang="en-ID" sz="1200" dirty="0">
                  <a:latin typeface="Trebuchet MS" panose="020B0603020202020204" pitchFamily="34" charset="0"/>
                </a:rPr>
                <a:t> DPRD dan </a:t>
              </a:r>
              <a:r>
                <a:rPr lang="en-ID" sz="1200" dirty="0" err="1">
                  <a:latin typeface="Trebuchet MS" panose="020B0603020202020204" pitchFamily="34" charset="0"/>
                </a:rPr>
                <a:t>Informasi</a:t>
              </a:r>
              <a:r>
                <a:rPr lang="en-ID" sz="1200" dirty="0">
                  <a:latin typeface="Trebuchet MS" panose="020B0603020202020204" pitchFamily="34" charset="0"/>
                </a:rPr>
                <a:t> LPPD </a:t>
              </a:r>
              <a:r>
                <a:rPr lang="en-ID" sz="1200" dirty="0" err="1">
                  <a:latin typeface="Trebuchet MS" panose="020B0603020202020204" pitchFamily="34" charset="0"/>
                </a:rPr>
                <a:t>kepada</a:t>
              </a:r>
              <a:r>
                <a:rPr lang="en-ID" sz="1200" dirty="0">
                  <a:latin typeface="Trebuchet MS" panose="020B0603020202020204" pitchFamily="34" charset="0"/>
                </a:rPr>
                <a:t> Masyarakat, </a:t>
              </a:r>
              <a:r>
                <a:rPr lang="en-ID" sz="1200" dirty="0" err="1">
                  <a:latin typeface="Trebuchet MS" panose="020B0603020202020204" pitchFamily="34" charset="0"/>
                </a:rPr>
                <a:t>penyusunannya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mengacu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kepada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Rencana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Kerja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Pemerintah</a:t>
              </a:r>
              <a:r>
                <a:rPr lang="en-ID" sz="1200" dirty="0">
                  <a:latin typeface="Trebuchet MS" panose="020B0603020202020204" pitchFamily="34" charset="0"/>
                </a:rPr>
                <a:t> Daerah (RKPD) yang </a:t>
              </a:r>
              <a:r>
                <a:rPr lang="en-ID" sz="1200" dirty="0" err="1">
                  <a:latin typeface="Trebuchet MS" panose="020B0603020202020204" pitchFamily="34" charset="0"/>
                </a:rPr>
                <a:t>telah</a:t>
              </a:r>
              <a:r>
                <a:rPr lang="en-ID" sz="1200" dirty="0">
                  <a:latin typeface="Trebuchet MS" panose="020B0603020202020204" pitchFamily="34" charset="0"/>
                </a:rPr>
                <a:t> kami </a:t>
              </a:r>
              <a:r>
                <a:rPr lang="en-ID" sz="1200" dirty="0" err="1">
                  <a:latin typeface="Trebuchet MS" panose="020B0603020202020204" pitchFamily="34" charset="0"/>
                </a:rPr>
                <a:t>tetapkan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melalui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Peraturan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Bupati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Banyuasin</a:t>
              </a:r>
              <a:r>
                <a:rPr lang="en-ID" sz="1200" dirty="0">
                  <a:latin typeface="Trebuchet MS" panose="020B0603020202020204" pitchFamily="34" charset="0"/>
                </a:rPr>
                <a:t>,"</a:t>
              </a:r>
              <a:endParaRPr lang="en-US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66720" y="2589657"/>
              <a:ext cx="2933964" cy="122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Tribun News Palembang 14 Apr 2020</a:t>
              </a:r>
              <a:endParaRPr lang="id-ID" sz="1200" b="1" i="1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D586C0-95F9-41A6-919B-3B361BD3A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50" y="4168568"/>
            <a:ext cx="3294586" cy="22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1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xmlns="" id="{F4DA8B2A-59BC-4DDE-BE5A-1BCA71F510EC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13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xmlns="" id="{37DFBF26-248B-412D-A157-34F8C0460150}"/>
              </a:ext>
            </a:extLst>
          </p:cNvPr>
          <p:cNvSpPr/>
          <p:nvPr/>
        </p:nvSpPr>
        <p:spPr>
          <a:xfrm>
            <a:off x="-1329053" y="84066"/>
            <a:ext cx="9987278" cy="52144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KUTIPAN PERNYATAAN KEPALA DAERAH</a:t>
            </a:r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DI MEDIA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CETAK</a:t>
            </a:r>
            <a:endParaRPr lang="en-US" sz="2400" b="1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8FD3BEB-956A-4386-BE9F-11B53F64A525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36" name="image2.png">
              <a:extLst>
                <a:ext uri="{FF2B5EF4-FFF2-40B4-BE49-F238E27FC236}">
                  <a16:creationId xmlns:a16="http://schemas.microsoft.com/office/drawing/2014/main" xmlns="" id="{9F947993-6029-4005-A37D-CE89D04BCAF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image6.png">
              <a:extLst>
                <a:ext uri="{FF2B5EF4-FFF2-40B4-BE49-F238E27FC236}">
                  <a16:creationId xmlns:a16="http://schemas.microsoft.com/office/drawing/2014/main" xmlns="" id="{866FFA9D-C190-40C4-8630-274201085D5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A289B48-EEAA-4C34-9B67-896E80F2471F}"/>
              </a:ext>
            </a:extLst>
          </p:cNvPr>
          <p:cNvSpPr txBox="1"/>
          <p:nvPr/>
        </p:nvSpPr>
        <p:spPr>
          <a:xfrm>
            <a:off x="8674903" y="1458002"/>
            <a:ext cx="18473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29446" y="1323415"/>
            <a:ext cx="307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000000"/>
                </a:solidFill>
                <a:latin typeface="Trebuchet MS" panose="020B0603020202020204" pitchFamily="34" charset="0"/>
              </a:rPr>
              <a:t>Bupati Banyuasin</a:t>
            </a:r>
            <a:r>
              <a:rPr lang="pl-PL" b="1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id-ID" b="1" dirty="0">
                <a:solidFill>
                  <a:srgbClr val="000000"/>
                </a:solidFill>
                <a:latin typeface="Trebuchet MS" panose="020B0603020202020204" pitchFamily="34" charset="0"/>
              </a:rPr>
              <a:t>Askolani</a:t>
            </a:r>
            <a:endParaRPr lang="pl-PL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C463E9B4-114F-4AA3-B836-01C0DA7E9BB7}"/>
              </a:ext>
            </a:extLst>
          </p:cNvPr>
          <p:cNvGrpSpPr/>
          <p:nvPr/>
        </p:nvGrpSpPr>
        <p:grpSpPr>
          <a:xfrm>
            <a:off x="10420473" y="52300"/>
            <a:ext cx="1750747" cy="581025"/>
            <a:chOff x="8169011" y="323859"/>
            <a:chExt cx="1750747" cy="58102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3EEE4A36-4BE1-470E-9C76-39CFED8E2BDF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58" name="Picture 1">
                <a:extLst>
                  <a:ext uri="{FF2B5EF4-FFF2-40B4-BE49-F238E27FC236}">
                    <a16:creationId xmlns:a16="http://schemas.microsoft.com/office/drawing/2014/main" xmlns="" id="{4A207A14-442E-43D1-A062-D1831F2CD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 Placeholder 1">
                <a:extLst>
                  <a:ext uri="{FF2B5EF4-FFF2-40B4-BE49-F238E27FC236}">
                    <a16:creationId xmlns:a16="http://schemas.microsoft.com/office/drawing/2014/main" xmlns="" id="{2BD275DB-9B3E-403B-8556-26698D440D19}"/>
                  </a:ext>
                </a:extLst>
              </p:cNvPr>
              <p:cNvSpPr txBox="1"/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  <a:cs typeface="MS PGothic" panose="020B060007020508020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" name="Text Placeholder 1">
              <a:extLst>
                <a:ext uri="{FF2B5EF4-FFF2-40B4-BE49-F238E27FC236}">
                  <a16:creationId xmlns:a16="http://schemas.microsoft.com/office/drawing/2014/main" xmlns="" id="{CC3029F7-A9E5-49F2-87FA-FD862A9FF040}"/>
                </a:ext>
              </a:extLst>
            </p:cNvPr>
            <p:cNvSpPr txBox="1"/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id-ID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MONITORING MEDIA</a:t>
              </a:r>
              <a:endParaRPr lang="en-US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60" descr="E:\Indonesia Indicator (Newest)\Indonesia Indicator\Format Report_Template\Pemkab Banyuasin\IMG-20180918-WA0027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t="30645" r="48977" b="12441"/>
          <a:stretch/>
        </p:blipFill>
        <p:spPr bwMode="auto">
          <a:xfrm>
            <a:off x="645084" y="1046086"/>
            <a:ext cx="2332355" cy="2969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529446" y="2138511"/>
            <a:ext cx="3812778" cy="1477636"/>
            <a:chOff x="3378813" y="1922491"/>
            <a:chExt cx="3710613" cy="381001"/>
          </a:xfrm>
        </p:grpSpPr>
        <p:sp>
          <p:nvSpPr>
            <p:cNvPr id="21" name="TextBox 20"/>
            <p:cNvSpPr txBox="1"/>
            <p:nvPr/>
          </p:nvSpPr>
          <p:spPr>
            <a:xfrm>
              <a:off x="3378813" y="1922491"/>
              <a:ext cx="3710613" cy="355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D" sz="1200" dirty="0">
                  <a:latin typeface="Trebuchet MS" panose="020B0603020202020204" pitchFamily="34" charset="0"/>
                </a:rPr>
                <a:t>"Dana </a:t>
              </a:r>
              <a:r>
                <a:rPr lang="en-ID" sz="1200" dirty="0" err="1">
                  <a:latin typeface="Trebuchet MS" panose="020B0603020202020204" pitchFamily="34" charset="0"/>
                </a:rPr>
                <a:t>Desa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tertuang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dalam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APBDes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tidak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perlu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dirubah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dulu</a:t>
              </a:r>
              <a:r>
                <a:rPr lang="en-ID" sz="1200" dirty="0">
                  <a:latin typeface="Trebuchet MS" panose="020B0603020202020204" pitchFamily="34" charset="0"/>
                </a:rPr>
                <a:t>, </a:t>
              </a:r>
              <a:r>
                <a:rPr lang="en-ID" sz="1200" dirty="0" err="1">
                  <a:latin typeface="Trebuchet MS" panose="020B0603020202020204" pitchFamily="34" charset="0"/>
                </a:rPr>
                <a:t>tapi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sampaikan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saja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biar</a:t>
              </a:r>
              <a:r>
                <a:rPr lang="en-ID" sz="1200" dirty="0">
                  <a:latin typeface="Trebuchet MS" panose="020B0603020202020204" pitchFamily="34" charset="0"/>
                </a:rPr>
                <a:t> dana </a:t>
              </a:r>
              <a:r>
                <a:rPr lang="en-ID" sz="1200" dirty="0" err="1">
                  <a:latin typeface="Trebuchet MS" panose="020B0603020202020204" pitchFamily="34" charset="0"/>
                </a:rPr>
                <a:t>nya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cepat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masuk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rekening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untuk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pencairan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tahap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pertama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sebesar</a:t>
              </a:r>
              <a:r>
                <a:rPr lang="en-ID" sz="1200" dirty="0">
                  <a:latin typeface="Trebuchet MS" panose="020B0603020202020204" pitchFamily="34" charset="0"/>
                </a:rPr>
                <a:t> 40 </a:t>
              </a:r>
              <a:r>
                <a:rPr lang="en-ID" sz="1200" dirty="0" err="1">
                  <a:latin typeface="Trebuchet MS" panose="020B0603020202020204" pitchFamily="34" charset="0"/>
                </a:rPr>
                <a:t>persen</a:t>
              </a:r>
              <a:r>
                <a:rPr lang="en-ID" sz="1200" dirty="0">
                  <a:latin typeface="Trebuchet MS" panose="020B0603020202020204" pitchFamily="34" charset="0"/>
                </a:rPr>
                <a:t>. </a:t>
              </a:r>
              <a:r>
                <a:rPr lang="en-ID" sz="1200" dirty="0" err="1">
                  <a:latin typeface="Trebuchet MS" panose="020B0603020202020204" pitchFamily="34" charset="0"/>
                </a:rPr>
                <a:t>Dasarnya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sudah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ada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Perbub</a:t>
              </a:r>
              <a:r>
                <a:rPr lang="en-ID" sz="1200" dirty="0">
                  <a:latin typeface="Trebuchet MS" panose="020B0603020202020204" pitchFamily="34" charset="0"/>
                </a:rPr>
                <a:t> 09 </a:t>
              </a:r>
              <a:r>
                <a:rPr lang="en-ID" sz="1200" dirty="0" err="1">
                  <a:latin typeface="Trebuchet MS" panose="020B0603020202020204" pitchFamily="34" charset="0"/>
                </a:rPr>
                <a:t>tahun</a:t>
              </a:r>
              <a:r>
                <a:rPr lang="en-ID" sz="1200" dirty="0">
                  <a:latin typeface="Trebuchet MS" panose="020B0603020202020204" pitchFamily="34" charset="0"/>
                </a:rPr>
                <a:t> 2009 </a:t>
              </a:r>
              <a:r>
                <a:rPr lang="en-ID" sz="1200" dirty="0" err="1">
                  <a:latin typeface="Trebuchet MS" panose="020B0603020202020204" pitchFamily="34" charset="0"/>
                </a:rPr>
                <a:t>perubahan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APBDes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dalam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kejadian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luar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biasa</a:t>
              </a:r>
              <a:r>
                <a:rPr lang="en-ID" sz="1200" dirty="0">
                  <a:latin typeface="Trebuchet MS" panose="020B0603020202020204" pitchFamily="34" charset="0"/>
                </a:rPr>
                <a:t>,"</a:t>
              </a:r>
              <a:endParaRPr lang="en-US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15452" y="2221351"/>
              <a:ext cx="2873974" cy="821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ID" sz="1200" b="1" i="1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Harian</a:t>
              </a:r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ID" sz="1200" b="1" i="1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Musi</a:t>
              </a:r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ID" sz="1200" b="1" i="1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Banyuasin</a:t>
              </a:r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, 17 Apr 2020</a:t>
              </a:r>
              <a:endParaRPr lang="en-US" sz="1200" b="1" i="1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55778" y="2094790"/>
            <a:ext cx="3871156" cy="1798357"/>
            <a:chOff x="3378813" y="1922491"/>
            <a:chExt cx="3778856" cy="389653"/>
          </a:xfrm>
        </p:grpSpPr>
        <p:sp>
          <p:nvSpPr>
            <p:cNvPr id="35" name="TextBox 34"/>
            <p:cNvSpPr txBox="1"/>
            <p:nvPr/>
          </p:nvSpPr>
          <p:spPr>
            <a:xfrm>
              <a:off x="3378813" y="1922491"/>
              <a:ext cx="3721870" cy="3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D" sz="1200" dirty="0">
                  <a:latin typeface="Trebuchet MS" panose="020B0603020202020204" pitchFamily="34" charset="0"/>
                </a:rPr>
                <a:t>"</a:t>
              </a:r>
              <a:r>
                <a:rPr lang="en-ID" sz="1200" dirty="0" err="1">
                  <a:latin typeface="Trebuchet MS" panose="020B0603020202020204" pitchFamily="34" charset="0"/>
                </a:rPr>
                <a:t>Berdasarkan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struktur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keuangan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daerah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tahun</a:t>
              </a:r>
              <a:r>
                <a:rPr lang="en-ID" sz="1200" dirty="0">
                  <a:latin typeface="Trebuchet MS" panose="020B0603020202020204" pitchFamily="34" charset="0"/>
                </a:rPr>
                <a:t> 2019 </a:t>
              </a:r>
              <a:r>
                <a:rPr lang="en-ID" sz="1200" dirty="0" err="1">
                  <a:latin typeface="Trebuchet MS" panose="020B0603020202020204" pitchFamily="34" charset="0"/>
                </a:rPr>
                <a:t>meliputi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pendapatan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daerah</a:t>
              </a:r>
              <a:r>
                <a:rPr lang="en-ID" sz="1200" dirty="0">
                  <a:latin typeface="Trebuchet MS" panose="020B0603020202020204" pitchFamily="34" charset="0"/>
                </a:rPr>
                <a:t>, </a:t>
              </a:r>
              <a:r>
                <a:rPr lang="en-ID" sz="1200" dirty="0" err="1">
                  <a:latin typeface="Trebuchet MS" panose="020B0603020202020204" pitchFamily="34" charset="0"/>
                </a:rPr>
                <a:t>belanjaan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daerah</a:t>
              </a:r>
              <a:r>
                <a:rPr lang="en-ID" sz="1200" dirty="0">
                  <a:latin typeface="Trebuchet MS" panose="020B0603020202020204" pitchFamily="34" charset="0"/>
                </a:rPr>
                <a:t>, dan </a:t>
              </a:r>
              <a:r>
                <a:rPr lang="en-ID" sz="1200" dirty="0" err="1">
                  <a:latin typeface="Trebuchet MS" panose="020B0603020202020204" pitchFamily="34" charset="0"/>
                </a:rPr>
                <a:t>pembiayaan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daerah</a:t>
              </a:r>
              <a:r>
                <a:rPr lang="en-ID" sz="1200" dirty="0">
                  <a:latin typeface="Trebuchet MS" panose="020B0603020202020204" pitchFamily="34" charset="0"/>
                </a:rPr>
                <a:t>. </a:t>
              </a:r>
              <a:r>
                <a:rPr lang="en-ID" sz="1200" dirty="0" err="1">
                  <a:latin typeface="Trebuchet MS" panose="020B0603020202020204" pitchFamily="34" charset="0"/>
                </a:rPr>
                <a:t>Selanjutnya</a:t>
              </a:r>
              <a:r>
                <a:rPr lang="en-ID" sz="1200" dirty="0">
                  <a:latin typeface="Trebuchet MS" panose="020B0603020202020204" pitchFamily="34" charset="0"/>
                </a:rPr>
                <a:t> kami </a:t>
              </a:r>
              <a:r>
                <a:rPr lang="en-ID" sz="1200" dirty="0" err="1">
                  <a:latin typeface="Trebuchet MS" panose="020B0603020202020204" pitchFamily="34" charset="0"/>
                </a:rPr>
                <a:t>akan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menyampaikan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ringkasan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kinerja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manajemen</a:t>
              </a:r>
              <a:r>
                <a:rPr lang="en-ID" sz="1200" dirty="0">
                  <a:latin typeface="Trebuchet MS" panose="020B0603020202020204" pitchFamily="34" charset="0"/>
                </a:rPr>
                <a:t>' </a:t>
              </a:r>
              <a:r>
                <a:rPr lang="en-ID" sz="1200" dirty="0" err="1">
                  <a:latin typeface="Trebuchet MS" panose="020B0603020202020204" pitchFamily="34" charset="0"/>
                </a:rPr>
                <a:t>pemerintah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daerah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melalui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pendekatan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implementasi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kebijakan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serta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beberapa</a:t>
              </a:r>
              <a:r>
                <a:rPr lang="en-ID" sz="1200" dirty="0">
                  <a:latin typeface="Trebuchet MS" panose="020B0603020202020204" pitchFamily="34" charset="0"/>
                </a:rPr>
                <a:t> saran </a:t>
              </a:r>
              <a:r>
                <a:rPr lang="en-ID" sz="1200" dirty="0" err="1">
                  <a:latin typeface="Trebuchet MS" panose="020B0603020202020204" pitchFamily="34" charset="0"/>
                </a:rPr>
                <a:t>teknis</a:t>
              </a:r>
              <a:r>
                <a:rPr lang="en-ID" sz="1200" dirty="0">
                  <a:latin typeface="Trebuchet MS" panose="020B0603020202020204" pitchFamily="34" charset="0"/>
                </a:rPr>
                <a:t> yang </a:t>
              </a:r>
              <a:r>
                <a:rPr lang="en-ID" sz="1200" dirty="0" err="1">
                  <a:latin typeface="Trebuchet MS" panose="020B0603020202020204" pitchFamily="34" charset="0"/>
                </a:rPr>
                <a:t>telah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kita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capai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bersama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Tahun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Anggaran</a:t>
              </a:r>
              <a:r>
                <a:rPr lang="en-ID" sz="1200" dirty="0">
                  <a:latin typeface="Trebuchet MS" panose="020B0603020202020204" pitchFamily="34" charset="0"/>
                </a:rPr>
                <a:t> 2019,"</a:t>
              </a:r>
              <a:endParaRPr lang="en-US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22615" y="2252126"/>
              <a:ext cx="2635054" cy="60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Radar Palembang, 14 Apr 2020</a:t>
              </a:r>
              <a:endParaRPr lang="en-US" sz="1200" b="1" i="1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4586" y="4246526"/>
            <a:ext cx="4424704" cy="1542324"/>
            <a:chOff x="3378813" y="1922491"/>
            <a:chExt cx="4344763" cy="183473"/>
          </a:xfrm>
        </p:grpSpPr>
        <p:sp>
          <p:nvSpPr>
            <p:cNvPr id="26" name="TextBox 25"/>
            <p:cNvSpPr txBox="1"/>
            <p:nvPr/>
          </p:nvSpPr>
          <p:spPr>
            <a:xfrm>
              <a:off x="3378813" y="1922491"/>
              <a:ext cx="3721870" cy="164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D" sz="1200" dirty="0">
                  <a:latin typeface="Trebuchet MS" panose="020B0603020202020204" pitchFamily="34" charset="0"/>
                </a:rPr>
                <a:t>"</a:t>
              </a:r>
              <a:r>
                <a:rPr lang="en-ID" sz="1200" dirty="0" err="1">
                  <a:latin typeface="Trebuchet MS" panose="020B0603020202020204" pitchFamily="34" charset="0"/>
                </a:rPr>
                <a:t>Sebab</a:t>
              </a:r>
              <a:r>
                <a:rPr lang="en-ID" sz="1200" dirty="0">
                  <a:latin typeface="Trebuchet MS" panose="020B0603020202020204" pitchFamily="34" charset="0"/>
                </a:rPr>
                <a:t>, </a:t>
              </a:r>
              <a:r>
                <a:rPr lang="en-ID" sz="1200" dirty="0" err="1">
                  <a:latin typeface="Trebuchet MS" panose="020B0603020202020204" pitchFamily="34" charset="0"/>
                </a:rPr>
                <a:t>ekonomi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masyarakat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kita</a:t>
              </a:r>
              <a:r>
                <a:rPr lang="en-ID" sz="1200" dirty="0">
                  <a:latin typeface="Trebuchet MS" panose="020B0603020202020204" pitchFamily="34" charset="0"/>
                </a:rPr>
                <a:t> di </a:t>
              </a:r>
              <a:r>
                <a:rPr lang="en-ID" sz="1200" dirty="0" err="1">
                  <a:latin typeface="Trebuchet MS" panose="020B0603020202020204" pitchFamily="34" charset="0"/>
                </a:rPr>
                <a:t>desa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ini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berkaitan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dengan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karet</a:t>
              </a:r>
              <a:r>
                <a:rPr lang="en-ID" sz="1200" dirty="0">
                  <a:latin typeface="Trebuchet MS" panose="020B0603020202020204" pitchFamily="34" charset="0"/>
                </a:rPr>
                <a:t>. Harga </a:t>
              </a:r>
              <a:r>
                <a:rPr lang="en-ID" sz="1200" dirty="0" err="1">
                  <a:latin typeface="Trebuchet MS" panose="020B0603020202020204" pitchFamily="34" charset="0"/>
                </a:rPr>
                <a:t>anjlok</a:t>
              </a:r>
              <a:r>
                <a:rPr lang="en-ID" sz="1200" dirty="0">
                  <a:latin typeface="Trebuchet MS" panose="020B0603020202020204" pitchFamily="34" charset="0"/>
                </a:rPr>
                <a:t>, </a:t>
              </a:r>
              <a:r>
                <a:rPr lang="en-ID" sz="1200" dirty="0" err="1">
                  <a:latin typeface="Trebuchet MS" panose="020B0603020202020204" pitchFamily="34" charset="0"/>
                </a:rPr>
                <a:t>karena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tidak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ada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pembeli</a:t>
              </a:r>
              <a:r>
                <a:rPr lang="en-ID" sz="1200" dirty="0">
                  <a:latin typeface="Trebuchet MS" panose="020B0603020202020204" pitchFamily="34" charset="0"/>
                </a:rPr>
                <a:t>. </a:t>
              </a:r>
              <a:r>
                <a:rPr lang="en-ID" sz="1200" dirty="0" err="1">
                  <a:latin typeface="Trebuchet MS" panose="020B0603020202020204" pitchFamily="34" charset="0"/>
                </a:rPr>
                <a:t>Ini</a:t>
              </a:r>
              <a:r>
                <a:rPr lang="en-ID" sz="1200" dirty="0">
                  <a:latin typeface="Trebuchet MS" panose="020B0603020202020204" pitchFamily="34" charset="0"/>
                </a:rPr>
                <a:t> yang </a:t>
              </a:r>
              <a:r>
                <a:rPr lang="en-ID" sz="1200" dirty="0" err="1">
                  <a:latin typeface="Trebuchet MS" panose="020B0603020202020204" pitchFamily="34" charset="0"/>
                </a:rPr>
                <a:t>mengkhawatirkan</a:t>
              </a:r>
              <a:r>
                <a:rPr lang="en-ID" sz="1200" dirty="0">
                  <a:latin typeface="Trebuchet MS" panose="020B0603020202020204" pitchFamily="34" charset="0"/>
                </a:rPr>
                <a:t>, </a:t>
              </a:r>
              <a:r>
                <a:rPr lang="en-ID" sz="1200" dirty="0" err="1">
                  <a:latin typeface="Trebuchet MS" panose="020B0603020202020204" pitchFamily="34" charset="0"/>
                </a:rPr>
                <a:t>ini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harus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kita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ambil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langkahlangkah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cepat</a:t>
              </a:r>
              <a:r>
                <a:rPr lang="en-ID" sz="1200" dirty="0">
                  <a:latin typeface="Trebuchet MS" panose="020B0603020202020204" pitchFamily="34" charset="0"/>
                </a:rPr>
                <a:t>. </a:t>
              </a:r>
              <a:r>
                <a:rPr lang="en-ID" sz="1200" dirty="0" err="1">
                  <a:latin typeface="Trebuchet MS" panose="020B0603020202020204" pitchFamily="34" charset="0"/>
                </a:rPr>
                <a:t>Sehingga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tidak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ada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krisis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sosial</a:t>
              </a:r>
              <a:r>
                <a:rPr lang="en-ID" sz="1200" dirty="0">
                  <a:latin typeface="Trebuchet MS" panose="020B0603020202020204" pitchFamily="34" charset="0"/>
                </a:rPr>
                <a:t> dan </a:t>
              </a:r>
              <a:r>
                <a:rPr lang="en-ID" sz="1200" dirty="0" err="1">
                  <a:latin typeface="Trebuchet MS" panose="020B0603020202020204" pitchFamily="34" charset="0"/>
                </a:rPr>
                <a:t>ekonomi</a:t>
              </a:r>
              <a:r>
                <a:rPr lang="en-ID" sz="1200" dirty="0">
                  <a:latin typeface="Trebuchet MS" panose="020B0603020202020204" pitchFamily="34" charset="0"/>
                </a:rPr>
                <a:t>. </a:t>
              </a:r>
              <a:r>
                <a:rPr lang="en-ID" sz="1200" dirty="0" err="1">
                  <a:latin typeface="Trebuchet MS" panose="020B0603020202020204" pitchFamily="34" charset="0"/>
                </a:rPr>
                <a:t>Makanya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kita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akan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menggelontorkan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bantuan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sosial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kepada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masyarakat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kurang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mampu</a:t>
              </a:r>
              <a:r>
                <a:rPr lang="en-ID" sz="1200" dirty="0">
                  <a:latin typeface="Trebuchet MS" panose="020B0603020202020204" pitchFamily="34" charset="0"/>
                </a:rPr>
                <a:t>,"</a:t>
              </a:r>
              <a:endParaRPr lang="en-US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97989" y="2073013"/>
              <a:ext cx="2925587" cy="32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200" b="1" i="1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Harian</a:t>
              </a:r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ID" sz="1200" b="1" i="1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Banyuasin</a:t>
              </a:r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, 14 Apr 2020</a:t>
              </a:r>
              <a:endParaRPr lang="en-US" sz="1200" b="1" i="1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54CF063-99F2-487B-8F1E-6FAD9371E191}"/>
              </a:ext>
            </a:extLst>
          </p:cNvPr>
          <p:cNvGrpSpPr/>
          <p:nvPr/>
        </p:nvGrpSpPr>
        <p:grpSpPr>
          <a:xfrm>
            <a:off x="8068490" y="4195970"/>
            <a:ext cx="4015758" cy="1740596"/>
            <a:chOff x="3378813" y="1922491"/>
            <a:chExt cx="4164217" cy="12416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B9BA98D-7C84-4DDC-B702-01133D029AA6}"/>
                </a:ext>
              </a:extLst>
            </p:cNvPr>
            <p:cNvSpPr txBox="1"/>
            <p:nvPr/>
          </p:nvSpPr>
          <p:spPr>
            <a:xfrm>
              <a:off x="3378813" y="1922491"/>
              <a:ext cx="3721870" cy="1241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D" sz="1200" dirty="0">
                  <a:latin typeface="Trebuchet MS" panose="020B0603020202020204" pitchFamily="34" charset="0"/>
                </a:rPr>
                <a:t>"</a:t>
              </a:r>
              <a:r>
                <a:rPr lang="en-ID" sz="1200" dirty="0" err="1">
                  <a:latin typeface="Trebuchet MS" panose="020B0603020202020204" pitchFamily="34" charset="0"/>
                </a:rPr>
                <a:t>Semua</a:t>
              </a:r>
              <a:r>
                <a:rPr lang="en-ID" sz="1200" dirty="0">
                  <a:latin typeface="Trebuchet MS" panose="020B0603020202020204" pitchFamily="34" charset="0"/>
                </a:rPr>
                <a:t> dana di </a:t>
              </a:r>
              <a:r>
                <a:rPr lang="en-ID" sz="1200" dirty="0" err="1">
                  <a:latin typeface="Trebuchet MS" panose="020B0603020202020204" pitchFamily="34" charset="0"/>
                </a:rPr>
                <a:t>fokuskan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untuk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penanganan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wabah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covid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ini</a:t>
              </a:r>
              <a:r>
                <a:rPr lang="en-ID" sz="1200" dirty="0">
                  <a:latin typeface="Trebuchet MS" panose="020B0603020202020204" pitchFamily="34" charset="0"/>
                </a:rPr>
                <a:t>. </a:t>
              </a:r>
              <a:r>
                <a:rPr lang="en-ID" sz="1200" dirty="0" err="1">
                  <a:latin typeface="Trebuchet MS" panose="020B0603020202020204" pitchFamily="34" charset="0"/>
                </a:rPr>
                <a:t>Proyek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fisik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seperti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jalan</a:t>
              </a:r>
              <a:r>
                <a:rPr lang="en-ID" sz="1200" dirty="0">
                  <a:latin typeface="Trebuchet MS" panose="020B0603020202020204" pitchFamily="34" charset="0"/>
                </a:rPr>
                <a:t>, </a:t>
              </a:r>
              <a:r>
                <a:rPr lang="en-ID" sz="1200" dirty="0" err="1">
                  <a:latin typeface="Trebuchet MS" panose="020B0603020202020204" pitchFamily="34" charset="0"/>
                </a:rPr>
                <a:t>jembatan</a:t>
              </a:r>
              <a:r>
                <a:rPr lang="en-ID" sz="1200" dirty="0">
                  <a:latin typeface="Trebuchet MS" panose="020B0603020202020204" pitchFamily="34" charset="0"/>
                </a:rPr>
                <a:t> dan </a:t>
              </a:r>
              <a:r>
                <a:rPr lang="en-ID" sz="1200" dirty="0" err="1">
                  <a:latin typeface="Trebuchet MS" panose="020B0603020202020204" pitchFamily="34" charset="0"/>
                </a:rPr>
                <a:t>lainnya</a:t>
              </a:r>
              <a:r>
                <a:rPr lang="en-ID" sz="1200" dirty="0">
                  <a:latin typeface="Trebuchet MS" panose="020B0603020202020204" pitchFamily="34" charset="0"/>
                </a:rPr>
                <a:t> yang </a:t>
              </a:r>
              <a:r>
                <a:rPr lang="en-ID" sz="1200" dirty="0" err="1">
                  <a:latin typeface="Trebuchet MS" panose="020B0603020202020204" pitchFamily="34" charset="0"/>
                </a:rPr>
                <a:t>belum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kontrak</a:t>
              </a:r>
              <a:r>
                <a:rPr lang="en-ID" sz="1200" dirty="0">
                  <a:latin typeface="Trebuchet MS" panose="020B0603020202020204" pitchFamily="34" charset="0"/>
                </a:rPr>
                <a:t>, </a:t>
              </a:r>
              <a:r>
                <a:rPr lang="en-ID" sz="1200" dirty="0" err="1">
                  <a:latin typeface="Trebuchet MS" panose="020B0603020202020204" pitchFamily="34" charset="0"/>
                </a:rPr>
                <a:t>itu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disetop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semua</a:t>
              </a:r>
              <a:r>
                <a:rPr lang="en-ID" sz="1200" dirty="0">
                  <a:latin typeface="Trebuchet MS" panose="020B0603020202020204" pitchFamily="34" charset="0"/>
                </a:rPr>
                <a:t>. </a:t>
              </a:r>
              <a:r>
                <a:rPr lang="en-ID" sz="1200" dirty="0" err="1">
                  <a:latin typeface="Trebuchet MS" panose="020B0603020202020204" pitchFamily="34" charset="0"/>
                </a:rPr>
                <a:t>Kecuali</a:t>
              </a:r>
              <a:r>
                <a:rPr lang="en-ID" sz="1200" dirty="0">
                  <a:latin typeface="Trebuchet MS" panose="020B0603020202020204" pitchFamily="34" charset="0"/>
                </a:rPr>
                <a:t> yang </a:t>
              </a:r>
              <a:r>
                <a:rPr lang="en-ID" sz="1200" dirty="0" err="1">
                  <a:latin typeface="Trebuchet MS" panose="020B0603020202020204" pitchFamily="34" charset="0"/>
                </a:rPr>
                <a:t>sudah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dikerjakan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itu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tetap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jalan</a:t>
              </a:r>
              <a:r>
                <a:rPr lang="en-ID" sz="1200" dirty="0">
                  <a:latin typeface="Trebuchet MS" panose="020B0603020202020204" pitchFamily="34" charset="0"/>
                </a:rPr>
                <a:t>. Jadi </a:t>
              </a:r>
              <a:r>
                <a:rPr lang="en-ID" sz="1200" dirty="0" err="1">
                  <a:latin typeface="Trebuchet MS" panose="020B0603020202020204" pitchFamily="34" charset="0"/>
                </a:rPr>
                <a:t>kalau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jalan</a:t>
              </a:r>
              <a:r>
                <a:rPr lang="en-ID" sz="1200" dirty="0">
                  <a:latin typeface="Trebuchet MS" panose="020B0603020202020204" pitchFamily="34" charset="0"/>
                </a:rPr>
                <a:t> yang </a:t>
              </a:r>
              <a:r>
                <a:rPr lang="en-ID" sz="1200" dirty="0" err="1">
                  <a:latin typeface="Trebuchet MS" panose="020B0603020202020204" pitchFamily="34" charset="0"/>
                </a:rPr>
                <a:t>tadinya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mau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dibangun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tetapi</a:t>
              </a:r>
              <a:r>
                <a:rPr lang="en-ID" sz="1200" dirty="0">
                  <a:latin typeface="Trebuchet MS" panose="020B0603020202020204" pitchFamily="34" charset="0"/>
                </a:rPr>
                <a:t> di </a:t>
              </a:r>
              <a:r>
                <a:rPr lang="en-ID" sz="1200" dirty="0" err="1">
                  <a:latin typeface="Trebuchet MS" panose="020B0603020202020204" pitchFamily="34" charset="0"/>
                </a:rPr>
                <a:t>tunda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kiranya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dapat</a:t>
              </a:r>
              <a:r>
                <a:rPr lang="en-ID" sz="1200" dirty="0">
                  <a:latin typeface="Trebuchet MS" panose="020B0603020202020204" pitchFamily="34" charset="0"/>
                </a:rPr>
                <a:t> </a:t>
              </a:r>
              <a:r>
                <a:rPr lang="en-ID" sz="1200" dirty="0" err="1">
                  <a:latin typeface="Trebuchet MS" panose="020B0603020202020204" pitchFamily="34" charset="0"/>
                </a:rPr>
                <a:t>dimaklumi</a:t>
              </a:r>
              <a:r>
                <a:rPr lang="en-ID" sz="1200" dirty="0">
                  <a:latin typeface="Trebuchet MS" panose="020B0603020202020204" pitchFamily="34" charset="0"/>
                </a:rPr>
                <a:t>,"</a:t>
              </a:r>
              <a:endParaRPr lang="en-US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A1C5540-709E-4691-AD67-B7D066A92B9C}"/>
                </a:ext>
              </a:extLst>
            </p:cNvPr>
            <p:cNvSpPr txBox="1"/>
            <p:nvPr/>
          </p:nvSpPr>
          <p:spPr>
            <a:xfrm>
              <a:off x="4557867" y="2847747"/>
              <a:ext cx="2985163" cy="197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200" b="1" i="1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Harian</a:t>
              </a:r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ID" sz="1200" b="1" i="1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Banyuasin</a:t>
              </a:r>
              <a:r>
                <a:rPr lang="en-ID" sz="12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, 13 Apr 2020</a:t>
              </a:r>
              <a:endParaRPr lang="en-US" sz="1200" b="1" i="1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94FA96-3F10-4962-8F58-AEDA4F11A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59" y="4051372"/>
            <a:ext cx="3373827" cy="24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67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119EAD28-2C14-4E38-8C14-F69536E14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418538"/>
              </p:ext>
            </p:extLst>
          </p:nvPr>
        </p:nvGraphicFramePr>
        <p:xfrm>
          <a:off x="252257" y="638168"/>
          <a:ext cx="2795743" cy="578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A415662-2DBC-4938-AD69-4A9A22EB9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94334"/>
              </p:ext>
            </p:extLst>
          </p:nvPr>
        </p:nvGraphicFramePr>
        <p:xfrm>
          <a:off x="3297383" y="642292"/>
          <a:ext cx="8642360" cy="57476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20025">
                  <a:extLst>
                    <a:ext uri="{9D8B030D-6E8A-4147-A177-3AD203B41FA5}">
                      <a16:colId xmlns:a16="http://schemas.microsoft.com/office/drawing/2014/main" xmlns="" val="4062406657"/>
                    </a:ext>
                  </a:extLst>
                </a:gridCol>
                <a:gridCol w="7622335">
                  <a:extLst>
                    <a:ext uri="{9D8B030D-6E8A-4147-A177-3AD203B41FA5}">
                      <a16:colId xmlns:a16="http://schemas.microsoft.com/office/drawing/2014/main" xmlns="" val="1473915919"/>
                    </a:ext>
                  </a:extLst>
                </a:gridCol>
              </a:tblGrid>
              <a:tr h="49728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rebuchet MS" pitchFamily="34" charset="0"/>
                        </a:rPr>
                        <a:t>OPD</a:t>
                      </a:r>
                      <a:endParaRPr lang="id-ID" sz="11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D9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Trebuchet MS" pitchFamily="34" charset="0"/>
                        </a:rPr>
                        <a:t>Peristiwa</a:t>
                      </a:r>
                      <a:r>
                        <a:rPr lang="id-ID" sz="1100" dirty="0">
                          <a:latin typeface="Trebuchet MS" pitchFamily="34" charset="0"/>
                        </a:rPr>
                        <a:t>/Program</a:t>
                      </a:r>
                      <a:endParaRPr lang="id-ID" sz="11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D9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06324"/>
                  </a:ext>
                </a:extLst>
              </a:tr>
              <a:tr h="1731957">
                <a:tc>
                  <a:txBody>
                    <a:bodyPr/>
                    <a:lstStyle/>
                    <a:p>
                      <a:r>
                        <a:rPr lang="en-ID" sz="1100" b="1" dirty="0" err="1">
                          <a:latin typeface="Trebuchet MS" panose="020B0603020202020204" pitchFamily="34" charset="0"/>
                        </a:rPr>
                        <a:t>Setda</a:t>
                      </a:r>
                      <a:r>
                        <a:rPr lang="en-ID" sz="1100" b="1" dirty="0">
                          <a:latin typeface="Trebuchet MS" panose="020B0603020202020204" pitchFamily="34" charset="0"/>
                        </a:rPr>
                        <a:t> </a:t>
                      </a: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Mendampingi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Bupati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menjelaskan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soal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bantuan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sosial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penanganan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Covid-19,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Jumat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(17/4).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Mendampingi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Wabup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menerima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bantuan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dari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Pengurus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Daerah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Keluarga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Alumni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Universitas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Gadjah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Mada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(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Kagama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)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Sumsel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Peduli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Covid-19,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Selasa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(14/4).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Mengikuti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Rapat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Paripurna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Nota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Pengantar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LKPJ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Bupati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TA 2019,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Senin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(13/4).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Mendampingi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Wabup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menyerahkan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bantuan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disinfektan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dan masker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kepada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pengurus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Karang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Taruna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Kab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.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Banyuasin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, KNPI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Banyuasin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, HIMBA, PWI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Banyuasin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, AMUNISI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Banyuasin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, Rabu (15/4).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Menghadiri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penutupan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Program TMMD ke-107,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Selasa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(14/4).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Mengatakan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akan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berkoordinasi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dengan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BPBD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menangani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banjir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di Jalan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Padat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Karya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Desa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Bengkuang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Suak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Tapeh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Mendampingi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Bupati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melakukan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panen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padi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di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Desa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Sungai Pinang,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Kec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. Rambutan.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531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Dishub</a:t>
                      </a: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Membagikan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50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paket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sembako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dan masker gratis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kepada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sopir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angkutan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desa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Mengatakan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kewenangan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izin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berlayar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ponton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angkutan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batu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ada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di Kantor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Syahbandar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dan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Otoritas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Pelabuhan.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Mengatakan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warga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Banyuasin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yang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sudah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terlanjur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pulang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ke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Banyuasin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karena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di-PHK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tempat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kerjanya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akan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dilayani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sesuai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dengan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protokol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kesehatan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Mengatakan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pengecatan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trotoar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di Jalan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Lingkar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Timur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dengan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warna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pelangi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tidak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melanggar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aturan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dan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bertujuan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memperindah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jalan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450274"/>
                  </a:ext>
                </a:extLst>
              </a:tr>
              <a:tr h="139841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BPBD </a:t>
                      </a:r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Kesbangpol</a:t>
                      </a:r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Mendampingi Wabup menerima bantuan dari Pengurus Daerah Keluarga Alumni Universitas Gadjah Mada (Kagama) Sumsel Peduli Covid-19, Selasa (14/4).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Mengatakan bantuan dari Bupati kepada PWI Kab. Banyuasin bertujuan melindungi jurnalis dan narasumber agar tidak was-was melakukan wawancara.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Melakukan penyemprotan disinfektan di lokasi-lokasi umum.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Mendampingi Wabup menerima bantuan masker dan jas hujan dari PT SPOG dan PT RSA, Rabu (15/4).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Menyerahkan bantuan APD di Kec. Banyuasin I.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Mendampingi Bupati meninjau langsung proyek TMMD.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8741632"/>
                  </a:ext>
                </a:extLst>
              </a:tr>
              <a:tr h="988565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Diskominfo</a:t>
                      </a:r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Mendampingi Bupati meninjau langsung proyek TMMD.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Mendampingi Bupati melakukan panen padi di Desa Sungai Pinang, Kec. Rambutan.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Mengatakan Pemkab akan menyiapkan blanko tambahan khusus dalam mendata warga terdampak Covid-19.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Mengatakan belum mendapat kabar mengenai oknum pejabat Pemkab yang diamankan Polres atas dugaan penyalangunaan narkotika.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xmlns="" id="{15046729-D9DE-4155-8F1A-4FA7BC5B3451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14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7" name="Group 11">
            <a:extLst>
              <a:ext uri="{FF2B5EF4-FFF2-40B4-BE49-F238E27FC236}">
                <a16:creationId xmlns:a16="http://schemas.microsoft.com/office/drawing/2014/main" xmlns="" id="{3D31149A-E4C2-4EA2-9B43-DB9043387464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xmlns="" id="{FC532BFA-303F-4BB8-AF5C-F25E3FFC7866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40" name="Picture 1">
                <a:extLst>
                  <a:ext uri="{FF2B5EF4-FFF2-40B4-BE49-F238E27FC236}">
                    <a16:creationId xmlns:a16="http://schemas.microsoft.com/office/drawing/2014/main" xmlns="" id="{15D4A3AA-572F-4F80-93E8-78BFA6A54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Placeholder 1">
                <a:extLst>
                  <a:ext uri="{FF2B5EF4-FFF2-40B4-BE49-F238E27FC236}">
                    <a16:creationId xmlns:a16="http://schemas.microsoft.com/office/drawing/2014/main" xmlns="" id="{AB4FC15C-FF5D-4224-895A-6F922560312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" name="Text Placeholder 1">
              <a:extLst>
                <a:ext uri="{FF2B5EF4-FFF2-40B4-BE49-F238E27FC236}">
                  <a16:creationId xmlns:a16="http://schemas.microsoft.com/office/drawing/2014/main" xmlns="" id="{467DCBFB-1BB5-41E0-8F90-77B6604435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-300345" y="85792"/>
            <a:ext cx="3003203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EKSPOS OPD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935931-C930-4988-9042-3F4F46091337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18" name="image2.png">
              <a:extLst>
                <a:ext uri="{FF2B5EF4-FFF2-40B4-BE49-F238E27FC236}">
                  <a16:creationId xmlns:a16="http://schemas.microsoft.com/office/drawing/2014/main" xmlns="" id="{3F44A663-EED0-49E1-A080-2F334D4337C7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image6.png">
              <a:extLst>
                <a:ext uri="{FF2B5EF4-FFF2-40B4-BE49-F238E27FC236}">
                  <a16:creationId xmlns:a16="http://schemas.microsoft.com/office/drawing/2014/main" xmlns="" id="{C59773F7-43A5-4519-984F-2B8FEC6D47F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0" name="Shape 113">
            <a:extLst>
              <a:ext uri="{FF2B5EF4-FFF2-40B4-BE49-F238E27FC236}">
                <a16:creationId xmlns:a16="http://schemas.microsoft.com/office/drawing/2014/main" xmlns="" id="{989EE478-6F00-4B83-8D3A-6A0FD8FFB4BC}"/>
              </a:ext>
            </a:extLst>
          </p:cNvPr>
          <p:cNvSpPr/>
          <p:nvPr/>
        </p:nvSpPr>
        <p:spPr>
          <a:xfrm>
            <a:off x="1962277" y="5776895"/>
            <a:ext cx="1481161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c="http://schemas.openxmlformats.org/drawingml/2006/chart" xmlns:cdr="http://schemas.openxmlformats.org/drawingml/2006/chartDrawing"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/>
            </a:pPr>
            <a:r>
              <a:rPr lang="en-US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*</a:t>
            </a:r>
            <a:r>
              <a:rPr lang="en-US" sz="1050" b="1" dirty="0" err="1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Ntotal</a:t>
            </a:r>
            <a:r>
              <a:rPr lang="en-US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: 270</a:t>
            </a:r>
            <a:endParaRPr lang="id-ID" sz="1050" b="1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lang="en-US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**∑ OPD</a:t>
            </a:r>
            <a:r>
              <a:rPr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:</a:t>
            </a:r>
            <a:r>
              <a:rPr lang="en-US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ID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89</a:t>
            </a:r>
            <a:endParaRPr sz="1050" b="1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0E38F5B8-2378-48DE-8CFD-AB28186D8BB3}"/>
              </a:ext>
            </a:extLst>
          </p:cNvPr>
          <p:cNvSpPr txBox="1">
            <a:spLocks/>
          </p:cNvSpPr>
          <p:nvPr/>
        </p:nvSpPr>
        <p:spPr>
          <a:xfrm>
            <a:off x="-3" y="6486613"/>
            <a:ext cx="5796119" cy="383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*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Ntotal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jumlah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total 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berita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dalam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topik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“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Kabupaten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Banyuasin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”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**</a:t>
            </a:r>
            <a:r>
              <a:rPr lang="en-US" sz="105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∑ OPD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jumlah</a:t>
            </a:r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penyebutan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OPD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dalam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seluruh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berita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di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topik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“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Kabupaten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ID" sz="105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Banyuasin</a:t>
            </a:r>
            <a:r>
              <a:rPr lang="en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”.</a:t>
            </a:r>
            <a:endParaRPr lang="id-ID" sz="105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7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A415662-2DBC-4938-AD69-4A9A22EB9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49728"/>
              </p:ext>
            </p:extLst>
          </p:nvPr>
        </p:nvGraphicFramePr>
        <p:xfrm>
          <a:off x="575187" y="661645"/>
          <a:ext cx="11210998" cy="527795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49627">
                  <a:extLst>
                    <a:ext uri="{9D8B030D-6E8A-4147-A177-3AD203B41FA5}">
                      <a16:colId xmlns:a16="http://schemas.microsoft.com/office/drawing/2014/main" xmlns="" val="4062406657"/>
                    </a:ext>
                  </a:extLst>
                </a:gridCol>
                <a:gridCol w="9761371">
                  <a:extLst>
                    <a:ext uri="{9D8B030D-6E8A-4147-A177-3AD203B41FA5}">
                      <a16:colId xmlns:a16="http://schemas.microsoft.com/office/drawing/2014/main" xmlns="" val="1473915919"/>
                    </a:ext>
                  </a:extLst>
                </a:gridCol>
              </a:tblGrid>
              <a:tr h="48887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rebuchet MS" pitchFamily="34" charset="0"/>
                        </a:rPr>
                        <a:t>OPD</a:t>
                      </a:r>
                      <a:endParaRPr lang="id-ID" sz="11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D9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Trebuchet MS" pitchFamily="34" charset="0"/>
                        </a:rPr>
                        <a:t>Peristiwa</a:t>
                      </a:r>
                      <a:r>
                        <a:rPr lang="id-ID" sz="1100" dirty="0">
                          <a:latin typeface="Trebuchet MS" pitchFamily="34" charset="0"/>
                        </a:rPr>
                        <a:t>/Program</a:t>
                      </a:r>
                      <a:endParaRPr lang="id-ID" sz="11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D9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06324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Inspektorat</a:t>
                      </a:r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100" dirty="0">
                          <a:latin typeface="Trebuchet MS" panose="020B0603020202020204" pitchFamily="34" charset="0"/>
                        </a:rPr>
                        <a:t>Masih menunggu hasil dari Polres Banyuasin soal dugaan keterlibatan ASN berinisial MF, kasi di Disdikbud, dalam penyalahgunaan narkoba.    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100" dirty="0">
                          <a:latin typeface="Trebuchet MS" panose="020B0603020202020204" pitchFamily="34" charset="0"/>
                        </a:rPr>
                        <a:t>Mendampingi Bupati menjelaskan soal pendataan masyarakat miskin penerima bantuan sosial terdampak Covid-19.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37102778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Distan</a:t>
                      </a: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100" dirty="0">
                          <a:latin typeface="Trebuchet MS" panose="020B0603020202020204" pitchFamily="34" charset="0"/>
                        </a:rPr>
                        <a:t>Mengatakan penertiban proyek pengerjaan gedung milik PTPN VII Musi Landas di Desa Mainan, Sembawa, sesuai dengan Perda </a:t>
                      </a:r>
                      <a:endParaRPr lang="en-ID" sz="1100" dirty="0">
                        <a:latin typeface="Trebuchet MS" panose="020B0603020202020204" pitchFamily="34" charset="0"/>
                      </a:endParaRP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100" dirty="0">
                          <a:latin typeface="Trebuchet MS" panose="020B0603020202020204" pitchFamily="34" charset="0"/>
                        </a:rPr>
                        <a:t>Mendampingi Bupati melakukan panen padi di Desa Sungai Pinang, Kec. Rambutan.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422082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Dinsos</a:t>
                      </a: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100" dirty="0">
                          <a:latin typeface="Trebuchet MS" panose="020B0603020202020204" pitchFamily="34" charset="0"/>
                        </a:rPr>
                        <a:t>Bersama Polres, TNI, dan instansi terkait melakukan simulasi pendirian dapur umum Gugus Tugas Penanggulangan Covid-19 di Kota Pangkalan Balai.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100" dirty="0">
                          <a:latin typeface="Trebuchet MS" panose="020B0603020202020204" pitchFamily="34" charset="0"/>
                        </a:rPr>
                        <a:t>Mendampingi Bupati melakukan panen padi di Desa Sungai Pinang, Kec. Rambutan.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4108945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Dinkes</a:t>
                      </a: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100" dirty="0">
                          <a:latin typeface="Trebuchet MS" panose="020B0603020202020204" pitchFamily="34" charset="0"/>
                        </a:rPr>
                        <a:t>Menegaskan bahwa info so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al</a:t>
                      </a:r>
                      <a:r>
                        <a:rPr lang="id-ID" sz="1100" dirty="0">
                          <a:latin typeface="Trebuchet MS" panose="020B0603020202020204" pitchFamily="34" charset="0"/>
                        </a:rPr>
                        <a:t> warga Desa Prajen, Banyuasin I, diduga positif Covid-19 belum jelas.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837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Disbun</a:t>
                      </a: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Mendampingi Bupati melakukan panen padi di Desa Sungai Pinang, Kec. Rambutan.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874163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Disdukcapil</a:t>
                      </a: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Menyerahkan e-KTP milik warga langsung kepada pemilik.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0403946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Disdikbud</a:t>
                      </a: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Mengatakan guru honorer yang memenuhi syarat akan digaji melalui anggaran Pemkab senilai Rp1 juta per bulan.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Menyerahkan sepenuhnya proses hukum terhadap staf Disdikbud yang terjerat kasus narkoba kepada aparat berwajib.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9894928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Satpol</a:t>
                      </a:r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 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Memberikan bantuan sembako kepada warga Desa Limau dan Desa Santan Sari, Kec. Sembawa, yang terdampak Covid–19, Kamis (16/4).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Akan menindalanjuti info mengenai warung remang-remang di sepanjang Jalan Tanjung-api yang kian marak dan akan berkoordinasi dengan Polres.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1013466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Bappeda</a:t>
                      </a:r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Litbang</a:t>
                      </a: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Membantah bahwa pihaknya membei mobil dinas baru.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82866078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Trebuchet MS" panose="020B0603020202020204" pitchFamily="34" charset="0"/>
                        </a:rPr>
                        <a:t>Disnaker</a:t>
                      </a: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Mencatat sudah ada dua perusahaan yang bergerak di bidang perhotelan yang terdampak Covid-19 sehingga merumahkan karyawannya.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96839726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BKPSDM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Segera memberikan sanksi terhadap MF, pejabat Disdikbud, yang tersangkut kasus penyalahgunaan narkoba.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3480763"/>
                  </a:ext>
                </a:extLst>
              </a:tr>
              <a:tr h="29542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DPMD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Mendampingi Bupati meninjau langsung proyek TMMD.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9787504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DPUTR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v-SE" sz="1100" dirty="0">
                          <a:latin typeface="Trebuchet MS" panose="020B0603020202020204" pitchFamily="34" charset="0"/>
                        </a:rPr>
                        <a:t>Mendampingi Bupati meninjau langsung proyek TMMD.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20468220"/>
                  </a:ext>
                </a:extLst>
              </a:tr>
            </a:tbl>
          </a:graphicData>
        </a:graphic>
      </p:graphicFrame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xmlns="" id="{15046729-D9DE-4155-8F1A-4FA7BC5B3451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15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7" name="Group 11">
            <a:extLst>
              <a:ext uri="{FF2B5EF4-FFF2-40B4-BE49-F238E27FC236}">
                <a16:creationId xmlns:a16="http://schemas.microsoft.com/office/drawing/2014/main" xmlns="" id="{3D31149A-E4C2-4EA2-9B43-DB9043387464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xmlns="" id="{FC532BFA-303F-4BB8-AF5C-F25E3FFC7866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40" name="Picture 1">
                <a:extLst>
                  <a:ext uri="{FF2B5EF4-FFF2-40B4-BE49-F238E27FC236}">
                    <a16:creationId xmlns:a16="http://schemas.microsoft.com/office/drawing/2014/main" xmlns="" id="{15D4A3AA-572F-4F80-93E8-78BFA6A54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Placeholder 1">
                <a:extLst>
                  <a:ext uri="{FF2B5EF4-FFF2-40B4-BE49-F238E27FC236}">
                    <a16:creationId xmlns:a16="http://schemas.microsoft.com/office/drawing/2014/main" xmlns="" id="{AB4FC15C-FF5D-4224-895A-6F922560312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" name="Text Placeholder 1">
              <a:extLst>
                <a:ext uri="{FF2B5EF4-FFF2-40B4-BE49-F238E27FC236}">
                  <a16:creationId xmlns:a16="http://schemas.microsoft.com/office/drawing/2014/main" xmlns="" id="{467DCBFB-1BB5-41E0-8F90-77B6604435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-300345" y="85792"/>
            <a:ext cx="3003203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EKSPOS OPD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935931-C930-4988-9042-3F4F46091337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18" name="image2.png">
              <a:extLst>
                <a:ext uri="{FF2B5EF4-FFF2-40B4-BE49-F238E27FC236}">
                  <a16:creationId xmlns:a16="http://schemas.microsoft.com/office/drawing/2014/main" xmlns="" id="{3F44A663-EED0-49E1-A080-2F334D4337C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image6.png">
              <a:extLst>
                <a:ext uri="{FF2B5EF4-FFF2-40B4-BE49-F238E27FC236}">
                  <a16:creationId xmlns:a16="http://schemas.microsoft.com/office/drawing/2014/main" xmlns="" id="{C59773F7-43A5-4519-984F-2B8FEC6D47F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10811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1">
            <a:extLst>
              <a:ext uri="{FF2B5EF4-FFF2-40B4-BE49-F238E27FC236}">
                <a16:creationId xmlns:a16="http://schemas.microsoft.com/office/drawing/2014/main" xmlns="" id="{F0920676-63E0-449A-B161-3A4115BDC76B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xmlns="" id="{6C6D89CF-7313-4EF4-8F9B-AA91EA9A6328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30" name="Picture 1">
                <a:extLst>
                  <a:ext uri="{FF2B5EF4-FFF2-40B4-BE49-F238E27FC236}">
                    <a16:creationId xmlns:a16="http://schemas.microsoft.com/office/drawing/2014/main" xmlns="" id="{DC7BE822-CE60-418C-969A-0802CC577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Placeholder 1">
                <a:extLst>
                  <a:ext uri="{FF2B5EF4-FFF2-40B4-BE49-F238E27FC236}">
                    <a16:creationId xmlns:a16="http://schemas.microsoft.com/office/drawing/2014/main" xmlns="" id="{C4A89449-4348-4B92-ABB4-65A02421430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xmlns="" id="{7583AF1E-D5D8-473D-9E74-51185E31B23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6B705A84-3F8F-4DAB-BD7D-DD1CDC75C1CF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16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300345" y="85792"/>
            <a:ext cx="4818557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PERISTIWA KECAMATAN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099FD8F-6281-437A-9A49-3075E70E7256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17" name="image2.png">
              <a:extLst>
                <a:ext uri="{FF2B5EF4-FFF2-40B4-BE49-F238E27FC236}">
                  <a16:creationId xmlns:a16="http://schemas.microsoft.com/office/drawing/2014/main" xmlns="" id="{F502ED66-29FD-44AA-BFF7-D9E209C7526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image6.png">
              <a:extLst>
                <a:ext uri="{FF2B5EF4-FFF2-40B4-BE49-F238E27FC236}">
                  <a16:creationId xmlns:a16="http://schemas.microsoft.com/office/drawing/2014/main" xmlns="" id="{CEB10A43-015F-468F-A377-D56492DD124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52719"/>
              </p:ext>
            </p:extLst>
          </p:nvPr>
        </p:nvGraphicFramePr>
        <p:xfrm>
          <a:off x="3419611" y="720715"/>
          <a:ext cx="8561696" cy="348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9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Kecamatan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2564" marR="72564" marT="36282" marB="362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Peristiwa</a:t>
                      </a:r>
                      <a:endParaRPr lang="en-US" sz="1200" dirty="0">
                        <a:solidFill>
                          <a:schemeClr val="tx1"/>
                        </a:solidFill>
                        <a:latin typeface="Trebuchet M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564" marR="72564" marT="36282" marB="3628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rebuchet MS" pitchFamily="34" charset="0"/>
                        </a:rPr>
                        <a:t>Rambutan</a:t>
                      </a:r>
                    </a:p>
                  </a:txBody>
                  <a:tcPr marL="72564" marR="72564" marT="36282" marB="36282" anchor="ctr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nn-NO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Camat, Ahmad Rosyadi, menghadiri panen padi yang dilakukan Bupati di Desa Sungai Pinang. </a:t>
                      </a:r>
                    </a:p>
                  </a:txBody>
                  <a:tcPr marL="54423" marR="54423" marT="7559" marB="0" anchor="ctr"/>
                </a:tc>
                <a:extLst>
                  <a:ext uri="{0D108BD9-81ED-4DB2-BD59-A6C34878D82A}">
                    <a16:rowId xmlns:a16="http://schemas.microsoft.com/office/drawing/2014/main" xmlns="" val="936010671"/>
                  </a:ext>
                </a:extLst>
              </a:tr>
              <a:tr h="811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rebuchet MS" pitchFamily="34" charset="0"/>
                        </a:rPr>
                        <a:t>Tungkal</a:t>
                      </a:r>
                      <a:r>
                        <a:rPr lang="en-US" sz="1200" b="1" dirty="0">
                          <a:latin typeface="Trebuchet MS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Trebuchet MS" pitchFamily="34" charset="0"/>
                        </a:rPr>
                        <a:t>Ilir</a:t>
                      </a:r>
                      <a:endParaRPr lang="en-US" sz="1200" b="1" dirty="0">
                        <a:latin typeface="Trebuchet MS" pitchFamily="34" charset="0"/>
                      </a:endParaRPr>
                    </a:p>
                  </a:txBody>
                  <a:tcPr marL="72564" marR="72564" marT="36282" marB="36282" anchor="ctr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Mendirikan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posko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pemeriksaan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kesehatan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Covid-19 dan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membagikan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masker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pengguna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jalan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melintas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di portal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posko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 2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Mengadakan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penyemprotan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disinfektan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di wilayah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lingkungan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desa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dimulai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dari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Poskesdus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Kesehatan Dusun V1 Tri Tunggal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hingga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fasilitas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umum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permukiman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warga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Selasa</a:t>
                      </a:r>
                      <a:r>
                        <a:rPr lang="en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(14/4).</a:t>
                      </a:r>
                      <a:endParaRPr lang="id-ID" sz="12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4423" marR="54423" marT="7559" marB="0" anchor="ctr"/>
                </a:tc>
                <a:extLst>
                  <a:ext uri="{0D108BD9-81ED-4DB2-BD59-A6C34878D82A}">
                    <a16:rowId xmlns:a16="http://schemas.microsoft.com/office/drawing/2014/main" xmlns="" val="1579085146"/>
                  </a:ext>
                </a:extLst>
              </a:tr>
              <a:tr h="60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rebuchet MS" pitchFamily="34" charset="0"/>
                        </a:rPr>
                        <a:t>Sumber</a:t>
                      </a:r>
                      <a:r>
                        <a:rPr lang="en-US" sz="1200" b="1" dirty="0">
                          <a:latin typeface="Trebuchet MS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Trebuchet MS" pitchFamily="34" charset="0"/>
                        </a:rPr>
                        <a:t>Marga</a:t>
                      </a:r>
                      <a:r>
                        <a:rPr lang="en-US" sz="1200" b="1" dirty="0">
                          <a:latin typeface="Trebuchet MS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Trebuchet MS" pitchFamily="34" charset="0"/>
                        </a:rPr>
                        <a:t>Telang</a:t>
                      </a:r>
                      <a:endParaRPr lang="en-US" sz="1200" b="1" dirty="0">
                        <a:latin typeface="Trebuchet MS" pitchFamily="34" charset="0"/>
                      </a:endParaRPr>
                    </a:p>
                  </a:txBody>
                  <a:tcPr marL="72564" marR="72564" marT="36282" marB="36282" anchor="ctr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Melakukan penyemprotan disinfektan. </a:t>
                      </a:r>
                    </a:p>
                  </a:txBody>
                  <a:tcPr marL="54423" marR="54423" marT="7559" marB="0" anchor="ctr"/>
                </a:tc>
                <a:extLst>
                  <a:ext uri="{0D108BD9-81ED-4DB2-BD59-A6C34878D82A}">
                    <a16:rowId xmlns:a16="http://schemas.microsoft.com/office/drawing/2014/main" xmlns="" val="155435015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rebuchet MS" pitchFamily="34" charset="0"/>
                        </a:rPr>
                        <a:t>Banyuasin</a:t>
                      </a:r>
                      <a:r>
                        <a:rPr lang="en-US" sz="1200" b="1" dirty="0">
                          <a:latin typeface="Trebuchet MS" pitchFamily="34" charset="0"/>
                        </a:rPr>
                        <a:t> I</a:t>
                      </a:r>
                    </a:p>
                  </a:txBody>
                  <a:tcPr marL="72564" marR="72564" marT="36282" marB="36282" anchor="ctr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Camat, Noffaredy, membenarkan bahwa berdasarkan hasil rapid test, seorang warga Banyuasin I positif Covid-19 dan akan ditindaklanjuti dengan swab test.</a:t>
                      </a:r>
                    </a:p>
                  </a:txBody>
                  <a:tcPr marL="54423" marR="54423" marT="7559" marB="0" anchor="ctr"/>
                </a:tc>
                <a:extLst>
                  <a:ext uri="{0D108BD9-81ED-4DB2-BD59-A6C34878D82A}">
                    <a16:rowId xmlns:a16="http://schemas.microsoft.com/office/drawing/2014/main" xmlns="" val="420729038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rebuchet MS" pitchFamily="34" charset="0"/>
                        </a:rPr>
                        <a:t>Betung</a:t>
                      </a:r>
                      <a:r>
                        <a:rPr lang="en-US" sz="1200" b="1" dirty="0"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72564" marR="72564" marT="36282" marB="36282" anchor="ctr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Camat menghadiri kegiatan Bupati meninjau proyek TMMD ke-17 di Desa Taja Mulya.</a:t>
                      </a:r>
                    </a:p>
                  </a:txBody>
                  <a:tcPr marL="54423" marR="54423" marT="7559" marB="0" anchor="ctr"/>
                </a:tc>
                <a:extLst>
                  <a:ext uri="{0D108BD9-81ED-4DB2-BD59-A6C34878D82A}">
                    <a16:rowId xmlns:a16="http://schemas.microsoft.com/office/drawing/2014/main" xmlns="" val="147531219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rebuchet MS" pitchFamily="34" charset="0"/>
                        </a:rPr>
                        <a:t>Muara </a:t>
                      </a:r>
                      <a:r>
                        <a:rPr lang="en-US" sz="1200" b="1" dirty="0" err="1">
                          <a:latin typeface="Trebuchet MS" pitchFamily="34" charset="0"/>
                        </a:rPr>
                        <a:t>Sugihan</a:t>
                      </a:r>
                      <a:endParaRPr lang="en-US" sz="1200" b="1" dirty="0">
                        <a:latin typeface="Trebuchet MS" pitchFamily="34" charset="0"/>
                      </a:endParaRPr>
                    </a:p>
                  </a:txBody>
                  <a:tcPr marL="72564" marR="72564" marT="36282" marB="36282" anchor="ctr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Camat, Subakir, mengatakan belum menerima laporan soal dugaan pungutan dalam pembuatan KK dan KTP. </a:t>
                      </a:r>
                    </a:p>
                  </a:txBody>
                  <a:tcPr marL="54423" marR="54423" marT="7559" marB="0" anchor="ctr"/>
                </a:tc>
                <a:extLst>
                  <a:ext uri="{0D108BD9-81ED-4DB2-BD59-A6C34878D82A}">
                    <a16:rowId xmlns:a16="http://schemas.microsoft.com/office/drawing/2014/main" xmlns="" val="2077821045"/>
                  </a:ext>
                </a:extLst>
              </a:tr>
            </a:tbl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xmlns="" id="{B2B161CF-F6D2-44C5-8127-D923A36F681E}"/>
              </a:ext>
            </a:extLst>
          </p:cNvPr>
          <p:cNvSpPr txBox="1">
            <a:spLocks/>
          </p:cNvSpPr>
          <p:nvPr/>
        </p:nvSpPr>
        <p:spPr>
          <a:xfrm>
            <a:off x="0" y="6474818"/>
            <a:ext cx="3832412" cy="3831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*Ntotal: total seluruh berita terkait Kabupaten Banyuasin.</a:t>
            </a:r>
          </a:p>
          <a:p>
            <a:pPr algn="just"/>
            <a:r>
              <a:rPr lang="id-ID" sz="1050" b="1" dirty="0">
                <a:latin typeface="Trebuchet MS" panose="020B0603020202020204" pitchFamily="34" charset="0"/>
                <a:cs typeface="Calibri" panose="020F0502020204030204" pitchFamily="34" charset="0"/>
              </a:rPr>
              <a:t>**Na: total berita peristiwa kecamatan.</a:t>
            </a:r>
            <a:endParaRPr lang="id-ID" sz="105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119EAD28-2C14-4E38-8C14-F69536E14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203827"/>
              </p:ext>
            </p:extLst>
          </p:nvPr>
        </p:nvGraphicFramePr>
        <p:xfrm>
          <a:off x="210693" y="677913"/>
          <a:ext cx="2920434" cy="558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Shape 113"/>
          <p:cNvSpPr/>
          <p:nvPr/>
        </p:nvSpPr>
        <p:spPr>
          <a:xfrm>
            <a:off x="2108933" y="5349605"/>
            <a:ext cx="868175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defRPr sz="1800"/>
            </a:pPr>
            <a:r>
              <a:rPr lang="en-ID" sz="1050" b="1" dirty="0">
                <a:latin typeface="Trebuchet MS" pitchFamily="34" charset="0"/>
                <a:ea typeface="Calibri"/>
                <a:cs typeface="Calibri"/>
                <a:sym typeface="Calibri"/>
              </a:rPr>
              <a:t>*</a:t>
            </a:r>
            <a:r>
              <a:rPr sz="1050" b="1" dirty="0" err="1">
                <a:latin typeface="Trebuchet MS" pitchFamily="34" charset="0"/>
                <a:ea typeface="Calibri"/>
                <a:cs typeface="Calibri"/>
                <a:sym typeface="Calibri"/>
              </a:rPr>
              <a:t>Ntotal</a:t>
            </a:r>
            <a:r>
              <a:rPr lang="en-US" sz="1050" b="1" dirty="0">
                <a:latin typeface="Trebuchet MS" pitchFamily="34" charset="0"/>
                <a:ea typeface="Calibri"/>
                <a:cs typeface="Calibri"/>
                <a:sym typeface="Calibri"/>
              </a:rPr>
              <a:t>: 270</a:t>
            </a:r>
            <a:endParaRPr sz="1050" b="1" dirty="0">
              <a:latin typeface="Trebuchet MS" pitchFamily="34" charset="0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lang="en-ID" sz="1050" b="1" dirty="0">
                <a:latin typeface="Trebuchet MS" pitchFamily="34" charset="0"/>
                <a:ea typeface="Calibri"/>
                <a:cs typeface="Calibri"/>
                <a:sym typeface="Calibri"/>
              </a:rPr>
              <a:t>**</a:t>
            </a:r>
            <a:r>
              <a:rPr sz="1050" b="1" dirty="0">
                <a:latin typeface="Trebuchet MS" pitchFamily="34" charset="0"/>
                <a:ea typeface="Calibri"/>
                <a:cs typeface="Calibri"/>
                <a:sym typeface="Calibri"/>
              </a:rPr>
              <a:t>Na:</a:t>
            </a:r>
            <a:r>
              <a:rPr lang="en-US" sz="1050" b="1" dirty="0">
                <a:latin typeface="Trebuchet MS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ID" sz="1050" b="1" dirty="0">
                <a:latin typeface="Trebuchet MS" pitchFamily="34" charset="0"/>
                <a:ea typeface="Calibri"/>
                <a:cs typeface="Calibri"/>
                <a:sym typeface="Calibri"/>
              </a:rPr>
              <a:t>11 </a:t>
            </a:r>
            <a:endParaRPr sz="1050" b="1" dirty="0">
              <a:solidFill>
                <a:srgbClr val="FF0000"/>
              </a:solidFill>
              <a:latin typeface="Trebuchet MS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173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6B705A84-3F8F-4DAB-BD7D-DD1CDC75C1CF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17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300345" y="85792"/>
            <a:ext cx="6862510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ISU NEGATIF DAN POTENSI NEGATIF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099FD8F-6281-437A-9A49-3075E70E7256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17" name="image2.png">
              <a:extLst>
                <a:ext uri="{FF2B5EF4-FFF2-40B4-BE49-F238E27FC236}">
                  <a16:creationId xmlns:a16="http://schemas.microsoft.com/office/drawing/2014/main" xmlns="" id="{F502ED66-29FD-44AA-BFF7-D9E209C7526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image6.png">
              <a:extLst>
                <a:ext uri="{FF2B5EF4-FFF2-40B4-BE49-F238E27FC236}">
                  <a16:creationId xmlns:a16="http://schemas.microsoft.com/office/drawing/2014/main" xmlns="" id="{CEB10A43-015F-468F-A377-D56492DD124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DED7AE3-97ED-4601-9574-0EF19A903278}"/>
              </a:ext>
            </a:extLst>
          </p:cNvPr>
          <p:cNvGrpSpPr/>
          <p:nvPr/>
        </p:nvGrpSpPr>
        <p:grpSpPr>
          <a:xfrm>
            <a:off x="10434761" y="-4852"/>
            <a:ext cx="1750747" cy="581025"/>
            <a:chOff x="8169011" y="323859"/>
            <a:chExt cx="1750747" cy="58102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085019D1-01BD-4E79-83AE-9A8D7A988D36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53" name="Picture 1">
                <a:extLst>
                  <a:ext uri="{FF2B5EF4-FFF2-40B4-BE49-F238E27FC236}">
                    <a16:creationId xmlns:a16="http://schemas.microsoft.com/office/drawing/2014/main" xmlns="" id="{6F4E9723-629F-48AA-BA87-2CBB52966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 Placeholder 1">
                <a:extLst>
                  <a:ext uri="{FF2B5EF4-FFF2-40B4-BE49-F238E27FC236}">
                    <a16:creationId xmlns:a16="http://schemas.microsoft.com/office/drawing/2014/main" xmlns="" id="{2EE1AD6A-E335-4D0C-80C2-2745BCAB6443}"/>
                  </a:ext>
                </a:extLst>
              </p:cNvPr>
              <p:cNvSpPr txBox="1"/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  <a:cs typeface="MS PGothic" panose="020B060007020508020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 Placeholder 1">
              <a:extLst>
                <a:ext uri="{FF2B5EF4-FFF2-40B4-BE49-F238E27FC236}">
                  <a16:creationId xmlns:a16="http://schemas.microsoft.com/office/drawing/2014/main" xmlns="" id="{48F3C5F9-EE56-4A50-8174-8A7D67DA597D}"/>
                </a:ext>
              </a:extLst>
            </p:cNvPr>
            <p:cNvSpPr txBox="1"/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id-ID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MONITORING MEDIA</a:t>
              </a:r>
              <a:endParaRPr lang="en-US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9D289F58-EF5B-410F-9DEE-5092D5012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58982"/>
              </p:ext>
            </p:extLst>
          </p:nvPr>
        </p:nvGraphicFramePr>
        <p:xfrm>
          <a:off x="1637193" y="905766"/>
          <a:ext cx="8917613" cy="552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836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59003552"/>
              </p:ext>
            </p:extLst>
          </p:nvPr>
        </p:nvGraphicFramePr>
        <p:xfrm>
          <a:off x="247163" y="965049"/>
          <a:ext cx="5541818" cy="563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1">
            <a:extLst>
              <a:ext uri="{FF2B5EF4-FFF2-40B4-BE49-F238E27FC236}">
                <a16:creationId xmlns:a16="http://schemas.microsoft.com/office/drawing/2014/main" xmlns="" id="{82CF3028-9D0D-4AC4-97C9-6FFC09BDCEBD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xmlns="" id="{1C773D6A-9540-43F6-B104-8C43A5711022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18" name="Picture 1">
                <a:extLst>
                  <a:ext uri="{FF2B5EF4-FFF2-40B4-BE49-F238E27FC236}">
                    <a16:creationId xmlns:a16="http://schemas.microsoft.com/office/drawing/2014/main" xmlns="" id="{625E2359-E764-4D84-9E55-4D1284B307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Placeholder 1">
                <a:extLst>
                  <a:ext uri="{FF2B5EF4-FFF2-40B4-BE49-F238E27FC236}">
                    <a16:creationId xmlns:a16="http://schemas.microsoft.com/office/drawing/2014/main" xmlns="" id="{1C4A7646-37D7-436C-910B-E773C6179A5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Text Placeholder 1">
              <a:extLst>
                <a:ext uri="{FF2B5EF4-FFF2-40B4-BE49-F238E27FC236}">
                  <a16:creationId xmlns:a16="http://schemas.microsoft.com/office/drawing/2014/main" xmlns="" id="{990827F1-0F41-41A5-BB28-CD0E1A5A55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5C9E73F4-C9C8-4C39-9147-03133B5C0E77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18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300345" y="85792"/>
            <a:ext cx="5078411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INFLUENCERS INTERNAL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CC92B3C-593D-41AE-A564-6A6D16D67F6A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21" name="image2.png">
              <a:extLst>
                <a:ext uri="{FF2B5EF4-FFF2-40B4-BE49-F238E27FC236}">
                  <a16:creationId xmlns:a16="http://schemas.microsoft.com/office/drawing/2014/main" xmlns="" id="{8276CCA4-A02C-49F7-8505-4A52FA970B4D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image6.png">
              <a:extLst>
                <a:ext uri="{FF2B5EF4-FFF2-40B4-BE49-F238E27FC236}">
                  <a16:creationId xmlns:a16="http://schemas.microsoft.com/office/drawing/2014/main" xmlns="" id="{A6E6596D-6E4A-4E50-A841-E40E0FE0C65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754015" y="584414"/>
            <a:ext cx="3906839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d-ID" b="1" dirty="0">
                <a:latin typeface="Trebuchet MS" pitchFamily="34" charset="0"/>
              </a:rPr>
              <a:t>Influencers</a:t>
            </a:r>
            <a:r>
              <a:rPr lang="en-US" b="1" dirty="0">
                <a:latin typeface="Trebuchet MS" pitchFamily="34" charset="0"/>
              </a:rPr>
              <a:t> Internal </a:t>
            </a:r>
            <a:r>
              <a:rPr lang="id-ID" b="1" dirty="0">
                <a:latin typeface="Trebuchet MS" pitchFamily="34" charset="0"/>
              </a:rPr>
              <a:t>Media </a:t>
            </a:r>
            <a:r>
              <a:rPr lang="id-ID" b="1" i="1" dirty="0">
                <a:latin typeface="Trebuchet MS" pitchFamily="34" charset="0"/>
              </a:rPr>
              <a:t>Online</a:t>
            </a:r>
            <a:endParaRPr lang="en-US" b="1" i="1" dirty="0">
              <a:latin typeface="Trebuchet MS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6085" y="561383"/>
            <a:ext cx="3818674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d-ID" b="1" dirty="0">
                <a:latin typeface="Trebuchet MS" pitchFamily="34" charset="0"/>
              </a:rPr>
              <a:t>Influencers</a:t>
            </a:r>
            <a:r>
              <a:rPr lang="en-US" b="1" dirty="0">
                <a:latin typeface="Trebuchet MS" pitchFamily="34" charset="0"/>
              </a:rPr>
              <a:t> Internal </a:t>
            </a:r>
            <a:r>
              <a:rPr lang="id-ID" b="1" dirty="0">
                <a:latin typeface="Trebuchet MS" pitchFamily="34" charset="0"/>
              </a:rPr>
              <a:t>Media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Cetak</a:t>
            </a:r>
            <a:endParaRPr lang="en-US" b="1" i="1" dirty="0">
              <a:latin typeface="Trebuchet MS" pitchFamily="34" charset="0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594444215"/>
              </p:ext>
            </p:extLst>
          </p:nvPr>
        </p:nvGraphicFramePr>
        <p:xfrm>
          <a:off x="6096000" y="920626"/>
          <a:ext cx="5643562" cy="563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3252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1">
            <a:extLst>
              <a:ext uri="{FF2B5EF4-FFF2-40B4-BE49-F238E27FC236}">
                <a16:creationId xmlns:a16="http://schemas.microsoft.com/office/drawing/2014/main" xmlns="" id="{82CF3028-9D0D-4AC4-97C9-6FFC09BDCEBD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xmlns="" id="{1C773D6A-9540-43F6-B104-8C43A5711022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18" name="Picture 1">
                <a:extLst>
                  <a:ext uri="{FF2B5EF4-FFF2-40B4-BE49-F238E27FC236}">
                    <a16:creationId xmlns:a16="http://schemas.microsoft.com/office/drawing/2014/main" xmlns="" id="{625E2359-E764-4D84-9E55-4D1284B307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Placeholder 1">
                <a:extLst>
                  <a:ext uri="{FF2B5EF4-FFF2-40B4-BE49-F238E27FC236}">
                    <a16:creationId xmlns:a16="http://schemas.microsoft.com/office/drawing/2014/main" xmlns="" id="{1C4A7646-37D7-436C-910B-E773C6179A5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Text Placeholder 1">
              <a:extLst>
                <a:ext uri="{FF2B5EF4-FFF2-40B4-BE49-F238E27FC236}">
                  <a16:creationId xmlns:a16="http://schemas.microsoft.com/office/drawing/2014/main" xmlns="" id="{990827F1-0F41-41A5-BB28-CD0E1A5A55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5C9E73F4-C9C8-4C39-9147-03133B5C0E77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19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300345" y="85792"/>
            <a:ext cx="3567980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SEBARAN MEDIA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CC92B3C-593D-41AE-A564-6A6D16D67F6A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21" name="image2.png">
              <a:extLst>
                <a:ext uri="{FF2B5EF4-FFF2-40B4-BE49-F238E27FC236}">
                  <a16:creationId xmlns:a16="http://schemas.microsoft.com/office/drawing/2014/main" xmlns="" id="{8276CCA4-A02C-49F7-8505-4A52FA970B4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image6.png">
              <a:extLst>
                <a:ext uri="{FF2B5EF4-FFF2-40B4-BE49-F238E27FC236}">
                  <a16:creationId xmlns:a16="http://schemas.microsoft.com/office/drawing/2014/main" xmlns="" id="{A6E6596D-6E4A-4E50-A841-E40E0FE0C65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3ED996A4-C9D0-48D5-91B7-E9EDCD2C7A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459578"/>
              </p:ext>
            </p:extLst>
          </p:nvPr>
        </p:nvGraphicFramePr>
        <p:xfrm>
          <a:off x="235527" y="965022"/>
          <a:ext cx="5673824" cy="517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6FCF93BC-7082-45AB-91B3-52D08FDBB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950642"/>
              </p:ext>
            </p:extLst>
          </p:nvPr>
        </p:nvGraphicFramePr>
        <p:xfrm>
          <a:off x="6149231" y="965022"/>
          <a:ext cx="5548794" cy="517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1863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6AA5C180-D4FA-4B28-B17B-896FAD56401C}"/>
              </a:ext>
            </a:extLst>
          </p:cNvPr>
          <p:cNvSpPr txBox="1">
            <a:spLocks/>
          </p:cNvSpPr>
          <p:nvPr/>
        </p:nvSpPr>
        <p:spPr>
          <a:xfrm>
            <a:off x="905577" y="1039528"/>
            <a:ext cx="10515600" cy="2734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id-ID" sz="15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11" name="Content Placeholder 14">
            <a:extLst>
              <a:ext uri="{FF2B5EF4-FFF2-40B4-BE49-F238E27FC236}">
                <a16:creationId xmlns:a16="http://schemas.microsoft.com/office/drawing/2014/main" xmlns="" id="{4B880A3F-7D7E-4E43-AD30-3F6E08C9D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607471"/>
              </p:ext>
            </p:extLst>
          </p:nvPr>
        </p:nvGraphicFramePr>
        <p:xfrm>
          <a:off x="2806775" y="645999"/>
          <a:ext cx="8777986" cy="5569772"/>
        </p:xfrm>
        <a:graphic>
          <a:graphicData uri="http://schemas.openxmlformats.org/drawingml/2006/table">
            <a:tbl>
              <a:tblPr firstCol="1" bandRow="1">
                <a:tableStyleId>{616DA210-FB5B-4158-B5E0-FEB733F419BA}</a:tableStyleId>
              </a:tblPr>
              <a:tblGrid>
                <a:gridCol w="7700264">
                  <a:extLst>
                    <a:ext uri="{9D8B030D-6E8A-4147-A177-3AD203B41FA5}">
                      <a16:colId xmlns:a16="http://schemas.microsoft.com/office/drawing/2014/main" xmlns="" val="1882153897"/>
                    </a:ext>
                  </a:extLst>
                </a:gridCol>
                <a:gridCol w="1077722">
                  <a:extLst>
                    <a:ext uri="{9D8B030D-6E8A-4147-A177-3AD203B41FA5}">
                      <a16:colId xmlns:a16="http://schemas.microsoft.com/office/drawing/2014/main" xmlns="" val="3370615684"/>
                    </a:ext>
                  </a:extLst>
                </a:gridCol>
              </a:tblGrid>
              <a:tr h="4034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 err="1">
                          <a:effectLst/>
                          <a:latin typeface="Trebuchet MS" panose="020B0603020202020204" pitchFamily="34" charset="0"/>
                        </a:rPr>
                        <a:t>Glosarium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94961424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 err="1">
                          <a:effectLst/>
                          <a:latin typeface="Trebuchet MS" panose="020B0603020202020204" pitchFamily="34" charset="0"/>
                        </a:rPr>
                        <a:t>Ringkasan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24391935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Berita</a:t>
                      </a: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Covid-19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8678256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Penanganan</a:t>
                      </a: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Covid-19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36223797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Berita</a:t>
                      </a: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Positif</a:t>
                      </a: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Isu</a:t>
                      </a: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Potensi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Negatif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dan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Negatif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4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 err="1">
                          <a:effectLst/>
                          <a:latin typeface="Trebuchet MS" panose="020B0603020202020204" pitchFamily="34" charset="0"/>
                        </a:rPr>
                        <a:t>Peristiwa</a:t>
                      </a:r>
                      <a:r>
                        <a:rPr lang="en-ID" sz="1600" b="0" dirty="0">
                          <a:effectLst/>
                          <a:latin typeface="Trebuchet MS" panose="020B0603020202020204" pitchFamily="34" charset="0"/>
                        </a:rPr>
                        <a:t> Daerah &amp; </a:t>
                      </a:r>
                      <a:r>
                        <a:rPr lang="en-ID" sz="1600" b="0" dirty="0" err="1">
                          <a:effectLst/>
                          <a:latin typeface="Trebuchet MS" panose="020B0603020202020204" pitchFamily="34" charset="0"/>
                        </a:rPr>
                        <a:t>Kepala</a:t>
                      </a:r>
                      <a:r>
                        <a:rPr lang="en-ID" sz="1600" b="0" dirty="0">
                          <a:effectLst/>
                          <a:latin typeface="Trebuchet MS" panose="020B0603020202020204" pitchFamily="34" charset="0"/>
                        </a:rPr>
                        <a:t> Daerah Media Online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09598413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dirty="0" err="1">
                          <a:effectLst/>
                          <a:latin typeface="Trebuchet MS" panose="020B0603020202020204" pitchFamily="34" charset="0"/>
                        </a:rPr>
                        <a:t>Peristiwa</a:t>
                      </a:r>
                      <a:r>
                        <a:rPr lang="en-ID" sz="1600" b="0" dirty="0">
                          <a:effectLst/>
                          <a:latin typeface="Trebuchet MS" panose="020B0603020202020204" pitchFamily="34" charset="0"/>
                        </a:rPr>
                        <a:t> Daerah &amp; </a:t>
                      </a:r>
                      <a:r>
                        <a:rPr lang="en-ID" sz="1600" b="0" dirty="0" err="1">
                          <a:effectLst/>
                          <a:latin typeface="Trebuchet MS" panose="020B0603020202020204" pitchFamily="34" charset="0"/>
                        </a:rPr>
                        <a:t>Kepala</a:t>
                      </a:r>
                      <a:r>
                        <a:rPr lang="en-ID" sz="1600" b="0" dirty="0">
                          <a:effectLst/>
                          <a:latin typeface="Trebuchet MS" panose="020B0603020202020204" pitchFamily="34" charset="0"/>
                        </a:rPr>
                        <a:t> Daerah Media </a:t>
                      </a:r>
                      <a:r>
                        <a:rPr lang="en-ID" sz="1600" b="0" dirty="0" err="1">
                          <a:effectLst/>
                          <a:latin typeface="Trebuchet MS" panose="020B0603020202020204" pitchFamily="34" charset="0"/>
                        </a:rPr>
                        <a:t>Cetak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95942041"/>
                  </a:ext>
                </a:extLst>
              </a:tr>
              <a:tr h="376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Kutipan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Pernyataan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Kepala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Daerah di Media Online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Kutipan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Pernyataan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Kepala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Daerah di Media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Cetak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 err="1">
                          <a:effectLst/>
                          <a:latin typeface="Trebuchet MS" panose="020B0603020202020204" pitchFamily="34" charset="0"/>
                        </a:rPr>
                        <a:t>Ekspos</a:t>
                      </a:r>
                      <a:r>
                        <a:rPr lang="en-ID" sz="1600" b="0" dirty="0">
                          <a:effectLst/>
                          <a:latin typeface="Trebuchet MS" panose="020B0603020202020204" pitchFamily="34" charset="0"/>
                        </a:rPr>
                        <a:t> OPD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02696349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Peristiwa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Kecamatan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Isu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Negatif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dan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Potensi</a:t>
                      </a:r>
                      <a:r>
                        <a:rPr lang="en-ID" sz="1600" b="0" baseline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ID" sz="1600" b="0" baseline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Negatif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5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effectLst/>
                          <a:latin typeface="Trebuchet MS" panose="020B0603020202020204" pitchFamily="34" charset="0"/>
                        </a:rPr>
                        <a:t>Influencers Internal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9859100"/>
                  </a:ext>
                </a:extLst>
              </a:tr>
              <a:tr h="3765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Sebaran</a:t>
                      </a: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 Media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Segoe UI" pitchFamily="34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579120"/>
                  </a:ext>
                </a:extLst>
              </a:tr>
            </a:tbl>
          </a:graphicData>
        </a:graphic>
      </p:graphicFrame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xmlns="" id="{97F9923B-B0F5-4940-9F49-2A3E4B603645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2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xmlns="" id="{E34F6295-4A39-43A6-8081-440C28A166B1}"/>
              </a:ext>
            </a:extLst>
          </p:cNvPr>
          <p:cNvSpPr/>
          <p:nvPr/>
        </p:nvSpPr>
        <p:spPr>
          <a:xfrm>
            <a:off x="-571576" y="3136400"/>
            <a:ext cx="2684798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DAFTAR ISI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A16D25E-4714-428A-ABD7-2FB9AF8AA745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15" name="image2.png">
              <a:extLst>
                <a:ext uri="{FF2B5EF4-FFF2-40B4-BE49-F238E27FC236}">
                  <a16:creationId xmlns:a16="http://schemas.microsoft.com/office/drawing/2014/main" xmlns="" id="{0A1C52C7-025E-4E57-86C5-CEF5F9EDEF6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image6.png">
              <a:extLst>
                <a:ext uri="{FF2B5EF4-FFF2-40B4-BE49-F238E27FC236}">
                  <a16:creationId xmlns:a16="http://schemas.microsoft.com/office/drawing/2014/main" xmlns="" id="{41AE3E90-F8F6-4480-9A2C-8CCADE96260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41190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3F73DA-3A66-4FDE-A142-7A2049DA2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4346" y="592850"/>
            <a:ext cx="5111016" cy="5112438"/>
          </a:xfrm>
        </p:spPr>
        <p:txBody>
          <a:bodyPr>
            <a:noAutofit/>
          </a:bodyPr>
          <a:lstStyle/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Berita</a:t>
            </a:r>
            <a:r>
              <a:rPr lang="en-ID" sz="1400" b="1" dirty="0">
                <a:latin typeface="Trebuchet MS" panose="020B0603020202020204" pitchFamily="34" charset="0"/>
              </a:rPr>
              <a:t> </a:t>
            </a:r>
            <a:r>
              <a:rPr lang="en-ID" sz="1400" b="1" dirty="0" err="1">
                <a:latin typeface="Trebuchet MS" panose="020B0603020202020204" pitchFamily="34" charset="0"/>
              </a:rPr>
              <a:t>Positif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tentang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prestasi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inovasi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, Wakil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, OPD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lembaga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binaan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  <a:endParaRPr lang="en-ID" sz="1400" dirty="0"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Deskripsi</a:t>
            </a:r>
            <a:r>
              <a:rPr lang="en-ID" sz="1400" b="1" dirty="0">
                <a:latin typeface="Trebuchet MS" panose="020B0603020202020204" pitchFamily="34" charset="0"/>
              </a:rPr>
              <a:t> OPD: </a:t>
            </a:r>
            <a:r>
              <a:rPr lang="en-ID" sz="1400" dirty="0" err="1">
                <a:latin typeface="Trebuchet MS" panose="020B0603020202020204" pitchFamily="34" charset="0"/>
              </a:rPr>
              <a:t>Uraian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peristiwa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terkait</a:t>
            </a:r>
            <a:r>
              <a:rPr lang="en-ID" sz="1400" dirty="0">
                <a:latin typeface="Trebuchet MS" panose="020B0603020202020204" pitchFamily="34" charset="0"/>
              </a:rPr>
              <a:t> OPD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  <a:endParaRPr lang="en-ID" sz="1400" dirty="0"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Ekspos</a:t>
            </a:r>
            <a:r>
              <a:rPr lang="en-ID" sz="1400" b="1" dirty="0">
                <a:latin typeface="Trebuchet MS" panose="020B0603020202020204" pitchFamily="34" charset="0"/>
              </a:rPr>
              <a:t> OPD: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Daftar</a:t>
            </a:r>
            <a:r>
              <a:rPr lang="en-ID" sz="1400" dirty="0">
                <a:latin typeface="Trebuchet MS" panose="020B0603020202020204" pitchFamily="34" charset="0"/>
              </a:rPr>
              <a:t> OPD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 yang </a:t>
            </a:r>
            <a:r>
              <a:rPr lang="en-ID" sz="1400" dirty="0" err="1">
                <a:latin typeface="Trebuchet MS" panose="020B0603020202020204" pitchFamily="34" charset="0"/>
              </a:rPr>
              <a:t>disebut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beserta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jumlah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pemberitaannya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>
                <a:latin typeface="Trebuchet MS" panose="020B0603020202020204" pitchFamily="34" charset="0"/>
              </a:rPr>
              <a:t>Hal </a:t>
            </a:r>
            <a:r>
              <a:rPr lang="en-ID" sz="1400" b="1" dirty="0" err="1">
                <a:latin typeface="Trebuchet MS" panose="020B0603020202020204" pitchFamily="34" charset="0"/>
              </a:rPr>
              <a:t>Terhubung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Penyebutan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pejabat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lembaga</a:t>
            </a:r>
            <a:r>
              <a:rPr lang="en-ID" sz="1400" dirty="0">
                <a:latin typeface="Trebuchet MS" panose="020B0603020202020204" pitchFamily="34" charset="0"/>
              </a:rPr>
              <a:t> OPD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oleh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pihak</a:t>
            </a:r>
            <a:r>
              <a:rPr lang="en-ID" sz="1400" dirty="0">
                <a:latin typeface="Trebuchet MS" panose="020B0603020202020204" pitchFamily="34" charset="0"/>
              </a:rPr>
              <a:t> lain </a:t>
            </a:r>
            <a:r>
              <a:rPr lang="en-ID" sz="1400" dirty="0" err="1">
                <a:latin typeface="Trebuchet MS" panose="020B0603020202020204" pitchFamily="34" charset="0"/>
              </a:rPr>
              <a:t>terkait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kinerja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>
                <a:latin typeface="Trebuchet MS" panose="020B0603020202020204" pitchFamily="34" charset="0"/>
              </a:rPr>
              <a:t>Influencers: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Daftar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narasumber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orang yang </a:t>
            </a:r>
            <a:r>
              <a:rPr lang="en-ID" sz="1400" dirty="0" err="1">
                <a:latin typeface="Trebuchet MS" panose="020B0603020202020204" pitchFamily="34" charset="0"/>
              </a:rPr>
              <a:t>pernyataannya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dikutip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di </a:t>
            </a:r>
            <a:r>
              <a:rPr lang="en-ID" sz="1400" dirty="0" err="1">
                <a:latin typeface="Trebuchet MS" panose="020B0603020202020204" pitchFamily="34" charset="0"/>
              </a:rPr>
              <a:t>topik</a:t>
            </a:r>
            <a:r>
              <a:rPr lang="en-ID" sz="1400" dirty="0">
                <a:latin typeface="Trebuchet MS" panose="020B0603020202020204" pitchFamily="34" charset="0"/>
              </a:rPr>
              <a:t> “</a:t>
            </a:r>
            <a:r>
              <a:rPr lang="en-ID" sz="1400" dirty="0" err="1">
                <a:latin typeface="Trebuchet MS" panose="020B0603020202020204" pitchFamily="34" charset="0"/>
              </a:rPr>
              <a:t>Kabupaten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”.</a:t>
            </a:r>
          </a:p>
          <a:p>
            <a:pPr marL="541338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>
                <a:latin typeface="Trebuchet MS" panose="020B0603020202020204" pitchFamily="34" charset="0"/>
              </a:rPr>
              <a:t>Influencers Internal: </a:t>
            </a:r>
            <a:r>
              <a:rPr lang="en-ID" sz="1400" dirty="0" err="1">
                <a:latin typeface="Trebuchet MS" panose="020B0603020202020204" pitchFamily="34" charset="0"/>
              </a:rPr>
              <a:t>Pejabat</a:t>
            </a:r>
            <a:r>
              <a:rPr lang="en-ID" sz="1400" dirty="0">
                <a:latin typeface="Trebuchet MS" panose="020B0603020202020204" pitchFamily="34" charset="0"/>
              </a:rPr>
              <a:t> OPD,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dan</a:t>
            </a:r>
            <a:r>
              <a:rPr lang="en-ID" sz="1400" dirty="0">
                <a:latin typeface="Trebuchet MS" panose="020B0603020202020204" pitchFamily="34" charset="0"/>
              </a:rPr>
              <a:t> Wakil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 yang </a:t>
            </a:r>
            <a:r>
              <a:rPr lang="en-ID" sz="1400" dirty="0" err="1">
                <a:latin typeface="Trebuchet MS" panose="020B0603020202020204" pitchFamily="34" charset="0"/>
              </a:rPr>
              <a:t>menjadi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narasumber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Isu</a:t>
            </a:r>
            <a:r>
              <a:rPr lang="en-ID" sz="1400" b="1" dirty="0">
                <a:latin typeface="Trebuchet MS" panose="020B0603020202020204" pitchFamily="34" charset="0"/>
              </a:rPr>
              <a:t> </a:t>
            </a:r>
            <a:r>
              <a:rPr lang="en-ID" sz="1400" b="1" dirty="0" err="1">
                <a:latin typeface="Trebuchet MS" panose="020B0603020202020204" pitchFamily="34" charset="0"/>
              </a:rPr>
              <a:t>Berpotensi</a:t>
            </a:r>
            <a:r>
              <a:rPr lang="en-ID" sz="1400" b="1" dirty="0">
                <a:latin typeface="Trebuchet MS" panose="020B0603020202020204" pitchFamily="34" charset="0"/>
              </a:rPr>
              <a:t> </a:t>
            </a:r>
            <a:r>
              <a:rPr lang="en-ID" sz="1400" b="1" dirty="0" err="1">
                <a:latin typeface="Trebuchet MS" panose="020B0603020202020204" pitchFamily="34" charset="0"/>
              </a:rPr>
              <a:t>Negatif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yang </a:t>
            </a:r>
            <a:r>
              <a:rPr lang="en-ID" sz="1400" dirty="0" err="1">
                <a:latin typeface="Trebuchet MS" panose="020B0603020202020204" pitchFamily="34" charset="0"/>
              </a:rPr>
              <a:t>tidak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termasuk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ke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negatif</a:t>
            </a:r>
            <a:r>
              <a:rPr lang="en-ID" sz="1400" dirty="0">
                <a:latin typeface="Trebuchet MS" panose="020B0603020202020204" pitchFamily="34" charset="0"/>
              </a:rPr>
              <a:t>, </a:t>
            </a:r>
            <a:r>
              <a:rPr lang="en-ID" sz="1400" dirty="0" err="1">
                <a:latin typeface="Trebuchet MS" panose="020B0603020202020204" pitchFamily="34" charset="0"/>
              </a:rPr>
              <a:t>tetapi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berpeluang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memberikan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dampak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buruk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terhadap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tugas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fungsi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Isu</a:t>
            </a:r>
            <a:r>
              <a:rPr lang="en-ID" sz="1400" b="1" dirty="0">
                <a:latin typeface="Trebuchet MS" panose="020B0603020202020204" pitchFamily="34" charset="0"/>
              </a:rPr>
              <a:t> </a:t>
            </a:r>
            <a:r>
              <a:rPr lang="en-ID" sz="1400" b="1" dirty="0" err="1">
                <a:latin typeface="Trebuchet MS" panose="020B0603020202020204" pitchFamily="34" charset="0"/>
              </a:rPr>
              <a:t>Negatif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tentang</a:t>
            </a:r>
            <a:r>
              <a:rPr lang="en-ID" sz="1400" dirty="0">
                <a:latin typeface="Trebuchet MS" panose="020B0603020202020204" pitchFamily="34" charset="0"/>
              </a:rPr>
              <a:t> program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kinerja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 yang </a:t>
            </a:r>
            <a:r>
              <a:rPr lang="en-ID" sz="1400" dirty="0" err="1">
                <a:latin typeface="Trebuchet MS" panose="020B0603020202020204" pitchFamily="34" charset="0"/>
              </a:rPr>
              <a:t>kurang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baik</a:t>
            </a:r>
            <a:r>
              <a:rPr lang="en-ID" sz="1400" dirty="0">
                <a:latin typeface="Trebuchet MS" panose="020B0603020202020204" pitchFamily="34" charset="0"/>
              </a:rPr>
              <a:t>. </a:t>
            </a:r>
            <a:r>
              <a:rPr lang="en-ID" sz="1400" dirty="0" err="1">
                <a:latin typeface="Trebuchet MS" panose="020B0603020202020204" pitchFamily="34" charset="0"/>
              </a:rPr>
              <a:t>Isu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negatif</a:t>
            </a:r>
            <a:r>
              <a:rPr lang="en-ID" sz="1400" dirty="0">
                <a:latin typeface="Trebuchet MS" panose="020B0603020202020204" pitchFamily="34" charset="0"/>
              </a:rPr>
              <a:t> juga </a:t>
            </a:r>
            <a:r>
              <a:rPr lang="en-ID" sz="1400" dirty="0" err="1">
                <a:latin typeface="Trebuchet MS" panose="020B0603020202020204" pitchFamily="34" charset="0"/>
              </a:rPr>
              <a:t>mencakup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penyebutan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pejabat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lembaga</a:t>
            </a:r>
            <a:r>
              <a:rPr lang="en-ID" sz="1400" dirty="0">
                <a:latin typeface="Trebuchet MS" panose="020B0603020202020204" pitchFamily="34" charset="0"/>
              </a:rPr>
              <a:t> yang </a:t>
            </a:r>
            <a:r>
              <a:rPr lang="en-ID" sz="1400" dirty="0" err="1">
                <a:latin typeface="Trebuchet MS" panose="020B0603020202020204" pitchFamily="34" charset="0"/>
              </a:rPr>
              <a:t>merugikan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  <a:r>
              <a:rPr lang="en-ID" sz="1400" b="1" dirty="0">
                <a:latin typeface="Trebuchet MS" panose="020B0603020202020204" pitchFamily="34" charset="0"/>
              </a:rPr>
              <a:t> </a:t>
            </a:r>
            <a:r>
              <a:rPr lang="en-ID" sz="1400" b="1" dirty="0" err="1">
                <a:latin typeface="Trebuchet MS" panose="020B0603020202020204" pitchFamily="34" charset="0"/>
              </a:rPr>
              <a:t>Kinerja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Tindakan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, </a:t>
            </a:r>
            <a:r>
              <a:rPr lang="en-ID" sz="1400" dirty="0" err="1">
                <a:latin typeface="Trebuchet MS" panose="020B0603020202020204" pitchFamily="34" charset="0"/>
              </a:rPr>
              <a:t>Wakil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OPD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menjalankan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tugas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pokok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fungsi</a:t>
            </a:r>
            <a:r>
              <a:rPr lang="en-ID" sz="1400" dirty="0">
                <a:latin typeface="Trebuchet MS" panose="020B0603020202020204" pitchFamily="34" charset="0"/>
              </a:rPr>
              <a:t> (</a:t>
            </a:r>
            <a:r>
              <a:rPr lang="en-ID" sz="1400" dirty="0" err="1">
                <a:latin typeface="Trebuchet MS" panose="020B0603020202020204" pitchFamily="34" charset="0"/>
              </a:rPr>
              <a:t>tupoksi</a:t>
            </a:r>
            <a:r>
              <a:rPr lang="en-ID" sz="1400" dirty="0">
                <a:latin typeface="Trebuchet MS" panose="020B0603020202020204" pitchFamily="34" charset="0"/>
              </a:rPr>
              <a:t>)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Peristiwa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Kejadian</a:t>
            </a:r>
            <a:r>
              <a:rPr lang="en-ID" sz="1400" dirty="0">
                <a:latin typeface="Trebuchet MS" panose="020B0603020202020204" pitchFamily="34" charset="0"/>
              </a:rPr>
              <a:t> yang </a:t>
            </a:r>
            <a:r>
              <a:rPr lang="en-ID" sz="1400" dirty="0" err="1">
                <a:latin typeface="Trebuchet MS" panose="020B0603020202020204" pitchFamily="34" charset="0"/>
              </a:rPr>
              <a:t>dibahas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satu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lebih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topik</a:t>
            </a:r>
            <a:r>
              <a:rPr lang="en-ID" sz="1400" dirty="0">
                <a:latin typeface="Trebuchet MS" panose="020B0603020202020204" pitchFamily="34" charset="0"/>
              </a:rPr>
              <a:t> yang </a:t>
            </a:r>
            <a:r>
              <a:rPr lang="en-ID" sz="1400" dirty="0" err="1">
                <a:latin typeface="Trebuchet MS" panose="020B0603020202020204" pitchFamily="34" charset="0"/>
              </a:rPr>
              <a:t>sama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D" sz="1400" b="1" dirty="0">
              <a:latin typeface="Trebuchet MS" panose="020B0603020202020204" pitchFamily="34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D" sz="1400" dirty="0"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67BD6A9-CB34-4AB3-9550-D47F3BA72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931" y="509723"/>
            <a:ext cx="5166742" cy="5112438"/>
          </a:xfrm>
        </p:spPr>
        <p:txBody>
          <a:bodyPr>
            <a:noAutofit/>
          </a:bodyPr>
          <a:lstStyle/>
          <a:p>
            <a:pPr marL="263525" indent="-2635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Peristiwa</a:t>
            </a:r>
            <a:r>
              <a:rPr lang="en-ID" sz="1400" b="1" dirty="0">
                <a:latin typeface="Trebuchet MS" panose="020B0603020202020204" pitchFamily="34" charset="0"/>
              </a:rPr>
              <a:t> Daerah: </a:t>
            </a:r>
            <a:r>
              <a:rPr lang="en-ID" sz="1400" dirty="0" err="1">
                <a:latin typeface="Trebuchet MS" panose="020B0603020202020204" pitchFamily="34" charset="0"/>
              </a:rPr>
              <a:t>Peristiwa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topik</a:t>
            </a:r>
            <a:r>
              <a:rPr lang="en-ID" sz="1400" dirty="0">
                <a:latin typeface="Trebuchet MS" panose="020B0603020202020204" pitchFamily="34" charset="0"/>
              </a:rPr>
              <a:t> “</a:t>
            </a:r>
            <a:r>
              <a:rPr lang="en-ID" sz="1400" dirty="0" err="1">
                <a:latin typeface="Trebuchet MS" panose="020B0603020202020204" pitchFamily="34" charset="0"/>
              </a:rPr>
              <a:t>Kabupaten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” yang </a:t>
            </a:r>
            <a:r>
              <a:rPr lang="en-ID" sz="1400" dirty="0" err="1">
                <a:latin typeface="Trebuchet MS" panose="020B0603020202020204" pitchFamily="34" charset="0"/>
              </a:rPr>
              <a:t>berkaitan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dengan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tugas</a:t>
            </a:r>
            <a:r>
              <a:rPr lang="en-ID" sz="1400" dirty="0">
                <a:latin typeface="Trebuchet MS" panose="020B0603020202020204" pitchFamily="34" charset="0"/>
              </a:rPr>
              <a:t> dan </a:t>
            </a:r>
            <a:r>
              <a:rPr lang="en-ID" sz="1400" dirty="0" err="1">
                <a:latin typeface="Trebuchet MS" panose="020B0603020202020204" pitchFamily="34" charset="0"/>
              </a:rPr>
              <a:t>fungsi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, Wakil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OPD.</a:t>
            </a:r>
          </a:p>
          <a:p>
            <a:pPr marL="263525" indent="-2635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Peristiwa</a:t>
            </a:r>
            <a:r>
              <a:rPr lang="en-ID" sz="1400" b="1" dirty="0">
                <a:latin typeface="Trebuchet MS" panose="020B0603020202020204" pitchFamily="34" charset="0"/>
              </a:rPr>
              <a:t> </a:t>
            </a:r>
            <a:r>
              <a:rPr lang="en-ID" sz="1400" b="1" dirty="0" err="1">
                <a:latin typeface="Trebuchet MS" panose="020B0603020202020204" pitchFamily="34" charset="0"/>
              </a:rPr>
              <a:t>Dominan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Peristiwa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dengan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ekspos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paling </a:t>
            </a:r>
            <a:r>
              <a:rPr lang="en-ID" sz="1400" dirty="0" err="1">
                <a:latin typeface="Trebuchet MS" panose="020B0603020202020204" pitchFamily="34" charset="0"/>
              </a:rPr>
              <a:t>banyak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topik</a:t>
            </a:r>
            <a:r>
              <a:rPr lang="en-ID" sz="1400" dirty="0">
                <a:latin typeface="Trebuchet MS" panose="020B0603020202020204" pitchFamily="34" charset="0"/>
              </a:rPr>
              <a:t> “</a:t>
            </a:r>
            <a:r>
              <a:rPr lang="en-ID" sz="1400" dirty="0" err="1">
                <a:latin typeface="Trebuchet MS" panose="020B0603020202020204" pitchFamily="34" charset="0"/>
              </a:rPr>
              <a:t>Kabupaten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”.</a:t>
            </a:r>
          </a:p>
          <a:p>
            <a:pPr marL="263525" indent="-2635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Peristiwa</a:t>
            </a:r>
            <a:r>
              <a:rPr lang="en-ID" sz="1400" b="1" dirty="0">
                <a:latin typeface="Trebuchet MS" panose="020B0603020202020204" pitchFamily="34" charset="0"/>
              </a:rPr>
              <a:t> </a:t>
            </a:r>
            <a:r>
              <a:rPr lang="en-ID" sz="1400" b="1" dirty="0" err="1">
                <a:latin typeface="Trebuchet MS" panose="020B0603020202020204" pitchFamily="34" charset="0"/>
              </a:rPr>
              <a:t>Kecamatan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Peristiwa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terkait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satu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lebih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kecamatan</a:t>
            </a:r>
            <a:r>
              <a:rPr lang="en-ID" sz="1400" dirty="0">
                <a:latin typeface="Trebuchet MS" panose="020B0603020202020204" pitchFamily="34" charset="0"/>
              </a:rPr>
              <a:t> di </a:t>
            </a:r>
            <a:r>
              <a:rPr lang="en-ID" sz="1400" dirty="0" err="1">
                <a:latin typeface="Trebuchet MS" panose="020B0603020202020204" pitchFamily="34" charset="0"/>
              </a:rPr>
              <a:t>Kabupaten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</a:p>
          <a:p>
            <a:pPr marL="541338" indent="-5413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Peristiwa</a:t>
            </a:r>
            <a:r>
              <a:rPr lang="en-ID" sz="1400" b="1" dirty="0">
                <a:latin typeface="Trebuchet MS" panose="020B0603020202020204" pitchFamily="34" charset="0"/>
              </a:rPr>
              <a:t> </a:t>
            </a:r>
            <a:r>
              <a:rPr lang="en-ID" sz="1400" b="1" dirty="0" err="1">
                <a:latin typeface="Trebuchet MS" panose="020B0603020202020204" pitchFamily="34" charset="0"/>
              </a:rPr>
              <a:t>Kepala</a:t>
            </a:r>
            <a:r>
              <a:rPr lang="en-ID" sz="1400" b="1" dirty="0">
                <a:latin typeface="Trebuchet MS" panose="020B0603020202020204" pitchFamily="34" charset="0"/>
              </a:rPr>
              <a:t> Daerah: </a:t>
            </a:r>
            <a:r>
              <a:rPr lang="en-ID" sz="1400" dirty="0" err="1">
                <a:latin typeface="Trebuchet MS" panose="020B0603020202020204" pitchFamily="34" charset="0"/>
              </a:rPr>
              <a:t>Peristiwa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terkait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Bupati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  <a:endParaRPr lang="en-ID" sz="1400" dirty="0"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marL="263525" indent="-2635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Peristiwa</a:t>
            </a:r>
            <a:r>
              <a:rPr lang="en-ID" sz="1400" b="1" dirty="0">
                <a:latin typeface="Trebuchet MS" panose="020B0603020202020204" pitchFamily="34" charset="0"/>
              </a:rPr>
              <a:t> </a:t>
            </a:r>
            <a:r>
              <a:rPr lang="en-ID" sz="1400" b="1" dirty="0" err="1">
                <a:latin typeface="Trebuchet MS" panose="020B0603020202020204" pitchFamily="34" charset="0"/>
              </a:rPr>
              <a:t>Utama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>
                <a:latin typeface="Trebuchet MS" panose="020B0603020202020204" pitchFamily="34" charset="0"/>
              </a:rPr>
              <a:t>Kumpulan </a:t>
            </a:r>
            <a:r>
              <a:rPr lang="en-ID" sz="1400" dirty="0" err="1">
                <a:latin typeface="Trebuchet MS" panose="020B0603020202020204" pitchFamily="34" charset="0"/>
              </a:rPr>
              <a:t>peristiwa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dengan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ekspos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yang </a:t>
            </a:r>
            <a:r>
              <a:rPr lang="en-ID" sz="1400" dirty="0" err="1">
                <a:latin typeface="Trebuchet MS" panose="020B0603020202020204" pitchFamily="34" charset="0"/>
              </a:rPr>
              <a:t>relatif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lebih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banyak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dibanding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peristiwa</a:t>
            </a:r>
            <a:r>
              <a:rPr lang="en-ID" sz="1400" dirty="0">
                <a:latin typeface="Trebuchet MS" panose="020B0603020202020204" pitchFamily="34" charset="0"/>
              </a:rPr>
              <a:t> lain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topik</a:t>
            </a:r>
            <a:r>
              <a:rPr lang="en-ID" sz="1400" dirty="0">
                <a:latin typeface="Trebuchet MS" panose="020B0603020202020204" pitchFamily="34" charset="0"/>
              </a:rPr>
              <a:t> “</a:t>
            </a:r>
            <a:r>
              <a:rPr lang="en-ID" sz="1400" dirty="0" err="1">
                <a:latin typeface="Trebuchet MS" panose="020B0603020202020204" pitchFamily="34" charset="0"/>
              </a:rPr>
              <a:t>Kabupaten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”.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Respons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Tindakan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konkret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untuk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menyelesaikan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suatu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masalah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Sebaran</a:t>
            </a:r>
            <a:r>
              <a:rPr lang="en-ID" sz="1400" b="1" dirty="0">
                <a:latin typeface="Trebuchet MS" panose="020B0603020202020204" pitchFamily="34" charset="0"/>
              </a:rPr>
              <a:t> Media: </a:t>
            </a:r>
            <a:r>
              <a:rPr lang="en-ID" sz="1400" dirty="0" err="1">
                <a:latin typeface="Trebuchet MS" panose="020B0603020202020204" pitchFamily="34" charset="0"/>
              </a:rPr>
              <a:t>Daftar</a:t>
            </a:r>
            <a:r>
              <a:rPr lang="en-ID" sz="1400" dirty="0">
                <a:latin typeface="Trebuchet MS" panose="020B0603020202020204" pitchFamily="34" charset="0"/>
              </a:rPr>
              <a:t> media </a:t>
            </a:r>
            <a:r>
              <a:rPr lang="en-ID" sz="1400" dirty="0" err="1">
                <a:latin typeface="Trebuchet MS" panose="020B0603020202020204" pitchFamily="34" charset="0"/>
              </a:rPr>
              <a:t>massa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beserta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ekspos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pemberitaan</a:t>
            </a:r>
            <a:r>
              <a:rPr lang="en-ID" sz="1400" dirty="0">
                <a:latin typeface="Trebuchet MS" panose="020B0603020202020204" pitchFamily="34" charset="0"/>
              </a:rPr>
              <a:t> yang </a:t>
            </a:r>
            <a:r>
              <a:rPr lang="en-ID" sz="1400" dirty="0" err="1">
                <a:latin typeface="Trebuchet MS" panose="020B0603020202020204" pitchFamily="34" charset="0"/>
              </a:rPr>
              <a:t>termasuk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topik</a:t>
            </a:r>
            <a:r>
              <a:rPr lang="en-ID" sz="1400" dirty="0">
                <a:latin typeface="Trebuchet MS" panose="020B0603020202020204" pitchFamily="34" charset="0"/>
              </a:rPr>
              <a:t> “</a:t>
            </a:r>
            <a:r>
              <a:rPr lang="en-ID" sz="1400" dirty="0" err="1">
                <a:latin typeface="Trebuchet MS" panose="020B0603020202020204" pitchFamily="34" charset="0"/>
              </a:rPr>
              <a:t>Kabupaten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”</a:t>
            </a:r>
            <a:endParaRPr lang="en-ID" sz="1400" dirty="0"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Seremoni</a:t>
            </a:r>
            <a:r>
              <a:rPr lang="en-ID" sz="1400" b="1" dirty="0">
                <a:latin typeface="Trebuchet MS" panose="020B0603020202020204" pitchFamily="34" charset="0"/>
              </a:rPr>
              <a:t> </a:t>
            </a:r>
            <a:r>
              <a:rPr lang="en-ID" sz="1400" b="1" dirty="0" err="1">
                <a:latin typeface="Trebuchet MS" panose="020B0603020202020204" pitchFamily="34" charset="0"/>
              </a:rPr>
              <a:t>Pasif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Kegiatan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seremonial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tanggapan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normatif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terhadap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suatu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peristiwa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bersentimen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netral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Sosialisasi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 err="1">
                <a:latin typeface="Trebuchet MS" panose="020B0603020202020204" pitchFamily="34" charset="0"/>
              </a:rPr>
              <a:t>Tindakan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menyebarluaskan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rencana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kerja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Pemkab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atau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informasi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terkait</a:t>
            </a:r>
            <a:r>
              <a:rPr lang="en-ID" sz="1400" dirty="0">
                <a:latin typeface="Trebuchet MS" panose="020B0603020202020204" pitchFamily="34" charset="0"/>
              </a:rPr>
              <a:t> agenda </a:t>
            </a:r>
            <a:r>
              <a:rPr lang="en-ID" sz="1400" dirty="0" err="1">
                <a:latin typeface="Trebuchet MS" panose="020B0603020202020204" pitchFamily="34" charset="0"/>
              </a:rPr>
              <a:t>kerja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pemerintah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D" sz="1400" b="1" dirty="0" err="1">
                <a:latin typeface="Trebuchet MS" panose="020B0603020202020204" pitchFamily="34" charset="0"/>
              </a:rPr>
              <a:t>Topik</a:t>
            </a:r>
            <a:r>
              <a:rPr lang="en-ID" sz="1400" b="1" dirty="0">
                <a:latin typeface="Trebuchet MS" panose="020B0603020202020204" pitchFamily="34" charset="0"/>
              </a:rPr>
              <a:t>: </a:t>
            </a:r>
            <a:r>
              <a:rPr lang="en-ID" sz="1400" dirty="0">
                <a:latin typeface="Trebuchet MS" panose="020B0603020202020204" pitchFamily="34" charset="0"/>
              </a:rPr>
              <a:t>Kumpulan </a:t>
            </a:r>
            <a:r>
              <a:rPr lang="en-ID" sz="1400" dirty="0" err="1">
                <a:latin typeface="Trebuchet MS" panose="020B0603020202020204" pitchFamily="34" charset="0"/>
              </a:rPr>
              <a:t>berita</a:t>
            </a:r>
            <a:r>
              <a:rPr lang="en-ID" sz="1400" dirty="0">
                <a:latin typeface="Trebuchet MS" panose="020B0603020202020204" pitchFamily="34" charset="0"/>
              </a:rPr>
              <a:t> yang </a:t>
            </a:r>
            <a:r>
              <a:rPr lang="en-ID" sz="1400" dirty="0" err="1">
                <a:latin typeface="Trebuchet MS" panose="020B0603020202020204" pitchFamily="34" charset="0"/>
              </a:rPr>
              <a:t>memuat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kata-kata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tertentu</a:t>
            </a:r>
            <a:r>
              <a:rPr lang="en-ID" sz="1400" dirty="0">
                <a:latin typeface="Trebuchet MS" panose="020B0603020202020204" pitchFamily="34" charset="0"/>
              </a:rPr>
              <a:t>, </a:t>
            </a:r>
            <a:r>
              <a:rPr lang="en-ID" sz="1400" dirty="0" err="1">
                <a:latin typeface="Trebuchet MS" panose="020B0603020202020204" pitchFamily="34" charset="0"/>
              </a:rPr>
              <a:t>dalam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hal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ini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yaitu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variasi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penulisan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nama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daerah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Kabupaten</a:t>
            </a:r>
            <a:r>
              <a:rPr lang="en-ID" sz="1400" dirty="0">
                <a:latin typeface="Trebuchet MS" panose="020B0603020202020204" pitchFamily="34" charset="0"/>
              </a:rPr>
              <a:t> </a:t>
            </a:r>
            <a:r>
              <a:rPr lang="en-ID" sz="1400" dirty="0" err="1">
                <a:latin typeface="Trebuchet MS" panose="020B0603020202020204" pitchFamily="34" charset="0"/>
              </a:rPr>
              <a:t>Banyuasin</a:t>
            </a:r>
            <a:r>
              <a:rPr lang="en-ID" sz="1400" dirty="0">
                <a:latin typeface="Trebuchet MS" panose="020B0603020202020204" pitchFamily="34" charset="0"/>
              </a:rPr>
              <a:t>.</a:t>
            </a:r>
            <a:endParaRPr lang="en-ID" sz="1400" dirty="0"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D" sz="1400" dirty="0"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marL="541338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D" sz="1400" dirty="0">
              <a:latin typeface="Trebuchet MS" panose="020B0603020202020204" pitchFamily="34" charset="0"/>
            </a:endParaRPr>
          </a:p>
          <a:p>
            <a:pPr marL="541338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D" sz="1400" dirty="0">
              <a:latin typeface="Trebuchet MS" panose="020B0603020202020204" pitchFamily="34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D" sz="1400" dirty="0">
              <a:latin typeface="Trebuchet MS" panose="020B0603020202020204" pitchFamily="34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D" sz="1400" b="1" dirty="0">
              <a:latin typeface="Trebuchet MS" panose="020B06030202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xmlns="" id="{17925764-C2F7-4CF8-AC12-14CC0EC52411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3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xmlns="" id="{899A6AD1-F3F1-49ED-A22E-31FA3F133FCC}"/>
              </a:ext>
            </a:extLst>
          </p:cNvPr>
          <p:cNvSpPr/>
          <p:nvPr/>
        </p:nvSpPr>
        <p:spPr>
          <a:xfrm>
            <a:off x="-300345" y="85792"/>
            <a:ext cx="2900669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GLOSARIUM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EE3C3D8-D758-4915-A8A6-80A0149B4D02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12" name="image2.png">
              <a:extLst>
                <a:ext uri="{FF2B5EF4-FFF2-40B4-BE49-F238E27FC236}">
                  <a16:creationId xmlns:a16="http://schemas.microsoft.com/office/drawing/2014/main" xmlns="" id="{EAD54E03-E456-4C43-B2E2-AAFE37374F0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image6.png">
              <a:extLst>
                <a:ext uri="{FF2B5EF4-FFF2-40B4-BE49-F238E27FC236}">
                  <a16:creationId xmlns:a16="http://schemas.microsoft.com/office/drawing/2014/main" xmlns="" id="{B0EC5F3F-4C72-47E8-B452-AB12AC10394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64953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32" y="660754"/>
            <a:ext cx="11913510" cy="5677494"/>
          </a:xfrm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500" dirty="0" err="1">
                <a:latin typeface="Trebuchet MS" panose="020B0603020202020204" pitchFamily="34" charset="0"/>
              </a:rPr>
              <a:t>Terdapat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ID" sz="1500" dirty="0">
                <a:latin typeface="Trebuchet MS" panose="020B0603020202020204" pitchFamily="34" charset="0"/>
              </a:rPr>
              <a:t>270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berita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dalam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topik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Kabupaten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dirty="0" err="1">
                <a:latin typeface="Trebuchet MS" panose="020B0603020202020204" pitchFamily="34" charset="0"/>
              </a:rPr>
              <a:t>massa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i="1" dirty="0">
                <a:latin typeface="Trebuchet MS" panose="020B0603020202020204" pitchFamily="34" charset="0"/>
              </a:rPr>
              <a:t>online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ID" sz="1500" dirty="0">
                <a:latin typeface="Trebuchet MS" panose="020B0603020202020204" pitchFamily="34" charset="0"/>
              </a:rPr>
              <a:t>77 </a:t>
            </a:r>
            <a:r>
              <a:rPr lang="en-US" sz="1500" dirty="0" err="1">
                <a:latin typeface="Trebuchet MS" panose="020B0603020202020204" pitchFamily="34" charset="0"/>
              </a:rPr>
              <a:t>berita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dirty="0" err="1">
                <a:latin typeface="Trebuchet MS" panose="020B0603020202020204" pitchFamily="34" charset="0"/>
              </a:rPr>
              <a:t>massa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cetak</a:t>
            </a:r>
            <a:r>
              <a:rPr lang="en-US" sz="1500" dirty="0">
                <a:latin typeface="Trebuchet MS" panose="020B0603020202020204" pitchFamily="34" charset="0"/>
              </a:rPr>
              <a:t>. Dari </a:t>
            </a:r>
            <a:r>
              <a:rPr lang="en-US" sz="1500" dirty="0" err="1">
                <a:latin typeface="Trebuchet MS" panose="020B0603020202020204" pitchFamily="34" charset="0"/>
              </a:rPr>
              <a:t>jumlah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tersebut</a:t>
            </a:r>
            <a:r>
              <a:rPr lang="en-US" sz="1500" dirty="0">
                <a:latin typeface="Trebuchet MS" panose="020B0603020202020204" pitchFamily="34" charset="0"/>
              </a:rPr>
              <a:t>, 129 </a:t>
            </a:r>
            <a:r>
              <a:rPr lang="en-US" sz="1500" dirty="0" err="1">
                <a:latin typeface="Trebuchet MS" panose="020B0603020202020204" pitchFamily="34" charset="0"/>
              </a:rPr>
              <a:t>berita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dirty="0" err="1">
                <a:latin typeface="Trebuchet MS" panose="020B0603020202020204" pitchFamily="34" charset="0"/>
              </a:rPr>
              <a:t>massa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i="1" dirty="0">
                <a:latin typeface="Trebuchet MS" panose="020B0603020202020204" pitchFamily="34" charset="0"/>
              </a:rPr>
              <a:t>online</a:t>
            </a:r>
            <a:r>
              <a:rPr lang="en-US" sz="1500" dirty="0">
                <a:latin typeface="Trebuchet MS" panose="020B0603020202020204" pitchFamily="34" charset="0"/>
              </a:rPr>
              <a:t> dan 53 </a:t>
            </a:r>
            <a:r>
              <a:rPr lang="en-US" sz="1500" dirty="0" err="1">
                <a:latin typeface="Trebuchet MS" panose="020B0603020202020204" pitchFamily="34" charset="0"/>
              </a:rPr>
              <a:t>berita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dirty="0" err="1">
                <a:latin typeface="Trebuchet MS" panose="020B0603020202020204" pitchFamily="34" charset="0"/>
              </a:rPr>
              <a:t>massa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cetak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merupakan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peristiwa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utama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Kabupaten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Sebanyak</a:t>
            </a:r>
            <a:r>
              <a:rPr lang="en-US" sz="1500" dirty="0">
                <a:latin typeface="Trebuchet MS" panose="020B0603020202020204" pitchFamily="34" charset="0"/>
              </a:rPr>
              <a:t> 39 </a:t>
            </a:r>
            <a:r>
              <a:rPr lang="en-US" sz="1500" dirty="0" err="1">
                <a:latin typeface="Trebuchet MS" panose="020B0603020202020204" pitchFamily="34" charset="0"/>
              </a:rPr>
              <a:t>berita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i="1" dirty="0">
                <a:latin typeface="Trebuchet MS" panose="020B0603020202020204" pitchFamily="34" charset="0"/>
              </a:rPr>
              <a:t>online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ID" sz="1500" dirty="0">
                <a:latin typeface="Trebuchet MS" panose="020B0603020202020204" pitchFamily="34" charset="0"/>
              </a:rPr>
              <a:t>15 </a:t>
            </a:r>
            <a:r>
              <a:rPr lang="en-US" sz="1500" dirty="0" err="1">
                <a:latin typeface="Trebuchet MS" panose="020B0603020202020204" pitchFamily="34" charset="0"/>
              </a:rPr>
              <a:t>berita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dirty="0" err="1">
                <a:latin typeface="Trebuchet MS" panose="020B0603020202020204" pitchFamily="34" charset="0"/>
              </a:rPr>
              <a:t>cetak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merupakan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peristiwa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utama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kepala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daerah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Sementara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itu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pejabat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atau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lembaga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Organisasi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Perangkat</a:t>
            </a:r>
            <a:r>
              <a:rPr lang="en-US" sz="1500" dirty="0">
                <a:latin typeface="Trebuchet MS" panose="020B0603020202020204" pitchFamily="34" charset="0"/>
              </a:rPr>
              <a:t> Daerah (OPD) </a:t>
            </a:r>
            <a:r>
              <a:rPr lang="en-US" sz="1500" dirty="0" err="1">
                <a:latin typeface="Trebuchet MS" panose="020B0603020202020204" pitchFamily="34" charset="0"/>
              </a:rPr>
              <a:t>disebutkan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sebanyak</a:t>
            </a:r>
            <a:r>
              <a:rPr lang="en-ID" sz="1500" dirty="0">
                <a:latin typeface="Trebuchet MS" panose="020B0603020202020204" pitchFamily="34" charset="0"/>
              </a:rPr>
              <a:t> 89</a:t>
            </a:r>
            <a:r>
              <a:rPr lang="en-US" sz="1500" dirty="0">
                <a:latin typeface="Trebuchet MS" panose="020B0603020202020204" pitchFamily="34" charset="0"/>
              </a:rPr>
              <a:t> kali di media </a:t>
            </a:r>
            <a:r>
              <a:rPr lang="en-US" sz="1500" i="1" dirty="0">
                <a:latin typeface="Trebuchet MS" panose="020B0603020202020204" pitchFamily="34" charset="0"/>
              </a:rPr>
              <a:t>online</a:t>
            </a:r>
            <a:r>
              <a:rPr lang="en-US" sz="15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500" dirty="0" err="1">
                <a:latin typeface="Trebuchet MS" panose="020B0603020202020204" pitchFamily="34" charset="0"/>
              </a:rPr>
              <a:t>Peristiwa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dominan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Kabupaten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dirty="0" err="1">
                <a:latin typeface="Trebuchet MS" panose="020B0603020202020204" pitchFamily="34" charset="0"/>
              </a:rPr>
              <a:t>massa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i="1" dirty="0">
                <a:latin typeface="Trebuchet MS" panose="020B0603020202020204" pitchFamily="34" charset="0"/>
              </a:rPr>
              <a:t>online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yakni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Pemkab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melakukan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penyemprotan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disinfektan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secara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serentak</a:t>
            </a:r>
            <a:r>
              <a:rPr lang="en-US" sz="1500" dirty="0">
                <a:latin typeface="Trebuchet MS" panose="020B0603020202020204" pitchFamily="34" charset="0"/>
              </a:rPr>
              <a:t> di </a:t>
            </a:r>
            <a:r>
              <a:rPr lang="en-US" sz="1500" dirty="0" err="1">
                <a:latin typeface="Trebuchet MS" panose="020B0603020202020204" pitchFamily="34" charset="0"/>
              </a:rPr>
              <a:t>tiap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desa</a:t>
            </a:r>
            <a:r>
              <a:rPr lang="en-US" sz="1500" dirty="0">
                <a:latin typeface="Trebuchet MS" panose="020B0603020202020204" pitchFamily="34" charset="0"/>
              </a:rPr>
              <a:t> di 21 </a:t>
            </a:r>
            <a:r>
              <a:rPr lang="en-US" sz="1500" dirty="0" err="1">
                <a:latin typeface="Trebuchet MS" panose="020B0603020202020204" pitchFamily="34" charset="0"/>
              </a:rPr>
              <a:t>kecamatan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dalam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rangka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mencegah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penyebaran</a:t>
            </a:r>
            <a:r>
              <a:rPr lang="en-US" sz="1500" dirty="0">
                <a:latin typeface="Trebuchet MS" panose="020B0603020202020204" pitchFamily="34" charset="0"/>
              </a:rPr>
              <a:t> Covid-19. Lokasi yang </a:t>
            </a:r>
            <a:r>
              <a:rPr lang="en-US" sz="1500" dirty="0" err="1">
                <a:latin typeface="Trebuchet MS" panose="020B0603020202020204" pitchFamily="34" charset="0"/>
              </a:rPr>
              <a:t>disemprot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selain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rumah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warga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yakni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tempat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publik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seperti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kantor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desa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Puskesmas</a:t>
            </a:r>
            <a:r>
              <a:rPr lang="en-US" sz="1500" dirty="0">
                <a:latin typeface="Trebuchet MS" panose="020B0603020202020204" pitchFamily="34" charset="0"/>
              </a:rPr>
              <a:t>, dan </a:t>
            </a:r>
            <a:r>
              <a:rPr lang="en-US" sz="1500" dirty="0" err="1">
                <a:latin typeface="Trebuchet MS" panose="020B0603020202020204" pitchFamily="34" charset="0"/>
              </a:rPr>
              <a:t>tempat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ibadah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Sementara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pemerintah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Desa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Sedang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Suak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Tapeh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menyemprotkan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disinfektan</a:t>
            </a:r>
            <a:r>
              <a:rPr lang="en-US" sz="1500" dirty="0">
                <a:latin typeface="Trebuchet MS" panose="020B0603020202020204" pitchFamily="34" charset="0"/>
              </a:rPr>
              <a:t> di </a:t>
            </a:r>
            <a:r>
              <a:rPr lang="en-US" sz="1500" dirty="0" err="1">
                <a:latin typeface="Trebuchet MS" panose="020B0603020202020204" pitchFamily="34" charset="0"/>
              </a:rPr>
              <a:t>tempat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fasilitas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umum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US" sz="1500" dirty="0" err="1">
                <a:latin typeface="Trebuchet MS" panose="020B0603020202020204" pitchFamily="34" charset="0"/>
              </a:rPr>
              <a:t>rumah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warga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Selasa</a:t>
            </a:r>
            <a:r>
              <a:rPr lang="en-US" sz="1500" dirty="0">
                <a:latin typeface="Trebuchet MS" panose="020B0603020202020204" pitchFamily="34" charset="0"/>
              </a:rPr>
              <a:t> (14/4). </a:t>
            </a:r>
            <a:r>
              <a:rPr lang="en-US" sz="1500" dirty="0" err="1">
                <a:latin typeface="Trebuchet MS" panose="020B0603020202020204" pitchFamily="34" charset="0"/>
              </a:rPr>
              <a:t>Begitu</a:t>
            </a:r>
            <a:r>
              <a:rPr lang="en-US" sz="1500" dirty="0">
                <a:latin typeface="Trebuchet MS" panose="020B0603020202020204" pitchFamily="34" charset="0"/>
              </a:rPr>
              <a:t> juga </a:t>
            </a:r>
            <a:r>
              <a:rPr lang="en-US" sz="1500" dirty="0" err="1">
                <a:latin typeface="Trebuchet MS" panose="020B0603020202020204" pitchFamily="34" charset="0"/>
              </a:rPr>
              <a:t>dengan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pemerintah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Desa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Bentayan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Tungkal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Ilir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melakukan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penyemprotan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disinfektan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Selasa</a:t>
            </a:r>
            <a:r>
              <a:rPr lang="en-US" sz="1500" dirty="0">
                <a:latin typeface="Trebuchet MS" panose="020B0603020202020204" pitchFamily="34" charset="0"/>
              </a:rPr>
              <a:t> (14/4). Adapun, PWI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turut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melakukan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penyemprotan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disinfektan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US" sz="1500" dirty="0" err="1">
                <a:latin typeface="Trebuchet MS" panose="020B0603020202020204" pitchFamily="34" charset="0"/>
              </a:rPr>
              <a:t>membagikan</a:t>
            </a:r>
            <a:r>
              <a:rPr lang="en-US" sz="1500" dirty="0">
                <a:latin typeface="Trebuchet MS" panose="020B0603020202020204" pitchFamily="34" charset="0"/>
              </a:rPr>
              <a:t> masker </a:t>
            </a:r>
            <a:r>
              <a:rPr lang="en-US" sz="1500" dirty="0" err="1">
                <a:latin typeface="Trebuchet MS" panose="020B0603020202020204" pitchFamily="34" charset="0"/>
              </a:rPr>
              <a:t>untuk</a:t>
            </a:r>
            <a:r>
              <a:rPr lang="en-US" sz="1500" dirty="0">
                <a:latin typeface="Trebuchet MS" panose="020B0603020202020204" pitchFamily="34" charset="0"/>
              </a:rPr>
              <a:t> para </a:t>
            </a:r>
            <a:r>
              <a:rPr lang="en-US" sz="1500" dirty="0" err="1">
                <a:latin typeface="Trebuchet MS" panose="020B0603020202020204" pitchFamily="34" charset="0"/>
              </a:rPr>
              <a:t>jurnalis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ID" sz="1500" dirty="0" err="1">
                <a:latin typeface="Trebuchet MS" panose="020B0603020202020204" pitchFamily="34" charset="0"/>
              </a:rPr>
              <a:t>Peristiwa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ini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mendapat</a:t>
            </a:r>
            <a:r>
              <a:rPr lang="en-ID" sz="1500" dirty="0">
                <a:latin typeface="Trebuchet MS" panose="020B0603020202020204" pitchFamily="34" charset="0"/>
              </a:rPr>
              <a:t> 17 </a:t>
            </a:r>
            <a:r>
              <a:rPr lang="en-ID" sz="1500" dirty="0" err="1">
                <a:latin typeface="Trebuchet MS" panose="020B0603020202020204" pitchFamily="34" charset="0"/>
              </a:rPr>
              <a:t>ekspos</a:t>
            </a:r>
            <a:r>
              <a:rPr lang="en-ID" sz="1500" dirty="0">
                <a:latin typeface="Trebuchet MS" panose="020B0603020202020204" pitchFamily="34" charset="0"/>
              </a:rPr>
              <a:t>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ID" sz="1500" dirty="0" err="1">
                <a:latin typeface="Trebuchet MS" panose="020B0603020202020204" pitchFamily="34" charset="0"/>
              </a:rPr>
              <a:t>Peristiwa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dominan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Kabupaten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Banyuasin</a:t>
            </a:r>
            <a:r>
              <a:rPr lang="en-ID" sz="1500" dirty="0">
                <a:latin typeface="Trebuchet MS" panose="020B0603020202020204" pitchFamily="34" charset="0"/>
              </a:rPr>
              <a:t> di media </a:t>
            </a:r>
            <a:r>
              <a:rPr lang="en-ID" sz="1500" dirty="0" err="1">
                <a:latin typeface="Trebuchet MS" panose="020B0603020202020204" pitchFamily="34" charset="0"/>
              </a:rPr>
              <a:t>massa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cetak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yakni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pejabat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Disdikbud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terjerat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kasus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narkoba</a:t>
            </a:r>
            <a:r>
              <a:rPr lang="en-ID" sz="1500" dirty="0">
                <a:latin typeface="Trebuchet MS" panose="020B0603020202020204" pitchFamily="34" charset="0"/>
              </a:rPr>
              <a:t>. </a:t>
            </a:r>
            <a:r>
              <a:rPr lang="en-ID" sz="1500" dirty="0" err="1">
                <a:latin typeface="Trebuchet MS" panose="020B0603020202020204" pitchFamily="34" charset="0"/>
              </a:rPr>
              <a:t>Tersangka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berinisial</a:t>
            </a:r>
            <a:r>
              <a:rPr lang="en-ID" sz="1500" dirty="0">
                <a:latin typeface="Trebuchet MS" panose="020B0603020202020204" pitchFamily="34" charset="0"/>
              </a:rPr>
              <a:t> MF (43) </a:t>
            </a:r>
            <a:r>
              <a:rPr lang="en-ID" sz="1500" dirty="0" err="1">
                <a:latin typeface="Trebuchet MS" panose="020B0603020202020204" pitchFamily="34" charset="0"/>
              </a:rPr>
              <a:t>tersebut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diketahui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menjabat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sebagai</a:t>
            </a:r>
            <a:r>
              <a:rPr lang="en-ID" sz="1500" dirty="0">
                <a:latin typeface="Trebuchet MS" panose="020B0603020202020204" pitchFamily="34" charset="0"/>
              </a:rPr>
              <a:t> Kasi Sarana PAUD </a:t>
            </a:r>
            <a:r>
              <a:rPr lang="en-ID" sz="1500" dirty="0" err="1">
                <a:latin typeface="Trebuchet MS" panose="020B0603020202020204" pitchFamily="34" charset="0"/>
              </a:rPr>
              <a:t>Disdikbud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Banyuasin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sekaligus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bendahara</a:t>
            </a:r>
            <a:r>
              <a:rPr lang="en-ID" sz="1500" dirty="0">
                <a:latin typeface="Trebuchet MS" panose="020B0603020202020204" pitchFamily="34" charset="0"/>
              </a:rPr>
              <a:t> DPD KNPI </a:t>
            </a:r>
            <a:r>
              <a:rPr lang="en-ID" sz="1500" dirty="0" err="1">
                <a:latin typeface="Trebuchet MS" panose="020B0603020202020204" pitchFamily="34" charset="0"/>
              </a:rPr>
              <a:t>Kabupaten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Banyuasin</a:t>
            </a:r>
            <a:r>
              <a:rPr lang="en-ID" sz="1500" dirty="0">
                <a:latin typeface="Trebuchet MS" panose="020B0603020202020204" pitchFamily="34" charset="0"/>
              </a:rPr>
              <a:t>. MF </a:t>
            </a:r>
            <a:r>
              <a:rPr lang="en-ID" sz="1500" dirty="0" err="1">
                <a:latin typeface="Trebuchet MS" panose="020B0603020202020204" pitchFamily="34" charset="0"/>
              </a:rPr>
              <a:t>menyerahkan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diri</a:t>
            </a:r>
            <a:r>
              <a:rPr lang="en-ID" sz="1500" dirty="0">
                <a:latin typeface="Trebuchet MS" panose="020B0603020202020204" pitchFamily="34" charset="0"/>
              </a:rPr>
              <a:t> pada </a:t>
            </a:r>
            <a:r>
              <a:rPr lang="en-ID" sz="1500" dirty="0" err="1">
                <a:latin typeface="Trebuchet MS" panose="020B0603020202020204" pitchFamily="34" charset="0"/>
              </a:rPr>
              <a:t>Kamis</a:t>
            </a:r>
            <a:r>
              <a:rPr lang="en-ID" sz="1500" dirty="0">
                <a:latin typeface="Trebuchet MS" panose="020B0603020202020204" pitchFamily="34" charset="0"/>
              </a:rPr>
              <a:t> (9/4), </a:t>
            </a:r>
            <a:r>
              <a:rPr lang="en-ID" sz="1500" dirty="0" err="1">
                <a:latin typeface="Trebuchet MS" panose="020B0603020202020204" pitchFamily="34" charset="0"/>
              </a:rPr>
              <a:t>sehari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setelah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rumahnya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digeledah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Satnarkoba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Polres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Banyuasin</a:t>
            </a:r>
            <a:r>
              <a:rPr lang="en-ID" sz="1500" dirty="0">
                <a:latin typeface="Trebuchet MS" panose="020B0603020202020204" pitchFamily="34" charset="0"/>
              </a:rPr>
              <a:t>. Dari </a:t>
            </a:r>
            <a:r>
              <a:rPr lang="en-ID" sz="1500" dirty="0" err="1">
                <a:latin typeface="Trebuchet MS" panose="020B0603020202020204" pitchFamily="34" charset="0"/>
              </a:rPr>
              <a:t>hasil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penggeledahan</a:t>
            </a:r>
            <a:r>
              <a:rPr lang="en-ID" sz="1500" dirty="0">
                <a:latin typeface="Trebuchet MS" panose="020B0603020202020204" pitchFamily="34" charset="0"/>
              </a:rPr>
              <a:t>, </a:t>
            </a:r>
            <a:r>
              <a:rPr lang="en-ID" sz="1500" dirty="0" err="1">
                <a:latin typeface="Trebuchet MS" panose="020B0603020202020204" pitchFamily="34" charset="0"/>
              </a:rPr>
              <a:t>polisi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mengamankan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enam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paket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ganja</a:t>
            </a:r>
            <a:r>
              <a:rPr lang="en-ID" sz="1500" dirty="0">
                <a:latin typeface="Trebuchet MS" panose="020B0603020202020204" pitchFamily="34" charset="0"/>
              </a:rPr>
              <a:t> dan </a:t>
            </a:r>
            <a:r>
              <a:rPr lang="en-ID" sz="1500" dirty="0" err="1">
                <a:latin typeface="Trebuchet MS" panose="020B0603020202020204" pitchFamily="34" charset="0"/>
              </a:rPr>
              <a:t>sisa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sabu</a:t>
            </a:r>
            <a:r>
              <a:rPr lang="en-ID" sz="1500" dirty="0">
                <a:latin typeface="Trebuchet MS" panose="020B0603020202020204" pitchFamily="34" charset="0"/>
              </a:rPr>
              <a:t> di </a:t>
            </a:r>
            <a:r>
              <a:rPr lang="en-ID" sz="1500" dirty="0" err="1">
                <a:latin typeface="Trebuchet MS" panose="020B0603020202020204" pitchFamily="34" charset="0"/>
              </a:rPr>
              <a:t>dalam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pireks</a:t>
            </a:r>
            <a:r>
              <a:rPr lang="en-ID" sz="1500" dirty="0">
                <a:latin typeface="Trebuchet MS" panose="020B0603020202020204" pitchFamily="34" charset="0"/>
              </a:rPr>
              <a:t>. MF </a:t>
            </a:r>
            <a:r>
              <a:rPr lang="en-ID" sz="1500" dirty="0" err="1">
                <a:latin typeface="Trebuchet MS" panose="020B0603020202020204" pitchFamily="34" charset="0"/>
              </a:rPr>
              <a:t>lantas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mengundurkan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diri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dari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kepengurusan</a:t>
            </a:r>
            <a:r>
              <a:rPr lang="en-ID" sz="1500" dirty="0">
                <a:latin typeface="Trebuchet MS" panose="020B0603020202020204" pitchFamily="34" charset="0"/>
              </a:rPr>
              <a:t> KNPI. Zainal, </a:t>
            </a:r>
            <a:r>
              <a:rPr lang="en-ID" sz="1500" dirty="0" err="1">
                <a:latin typeface="Trebuchet MS" panose="020B0603020202020204" pitchFamily="34" charset="0"/>
              </a:rPr>
              <a:t>pengacara</a:t>
            </a:r>
            <a:r>
              <a:rPr lang="en-ID" sz="1500" dirty="0">
                <a:latin typeface="Trebuchet MS" panose="020B0603020202020204" pitchFamily="34" charset="0"/>
              </a:rPr>
              <a:t> MF, </a:t>
            </a:r>
            <a:r>
              <a:rPr lang="en-ID" sz="1500" dirty="0" err="1">
                <a:latin typeface="Trebuchet MS" panose="020B0603020202020204" pitchFamily="34" charset="0"/>
              </a:rPr>
              <a:t>mengatakan</a:t>
            </a:r>
            <a:r>
              <a:rPr lang="en-ID" sz="1500" dirty="0">
                <a:latin typeface="Trebuchet MS" panose="020B0603020202020204" pitchFamily="34" charset="0"/>
              </a:rPr>
              <a:t> MF </a:t>
            </a:r>
            <a:r>
              <a:rPr lang="en-ID" sz="1500" dirty="0" err="1">
                <a:latin typeface="Trebuchet MS" panose="020B0603020202020204" pitchFamily="34" charset="0"/>
              </a:rPr>
              <a:t>melalui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pihak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keluarga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telah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mengajukan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rehabilitasi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kepada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Polres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Banyuasin</a:t>
            </a:r>
            <a:r>
              <a:rPr lang="en-ID" sz="1500" dirty="0">
                <a:latin typeface="Trebuchet MS" panose="020B0603020202020204" pitchFamily="34" charset="0"/>
              </a:rPr>
              <a:t>. MF </a:t>
            </a:r>
            <a:r>
              <a:rPr lang="en-ID" sz="1500" dirty="0" err="1">
                <a:latin typeface="Trebuchet MS" panose="020B0603020202020204" pitchFamily="34" charset="0"/>
              </a:rPr>
              <a:t>dikenakan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pasal</a:t>
            </a:r>
            <a:r>
              <a:rPr lang="en-ID" sz="1500" dirty="0">
                <a:latin typeface="Trebuchet MS" panose="020B0603020202020204" pitchFamily="34" charset="0"/>
              </a:rPr>
              <a:t> UU </a:t>
            </a:r>
            <a:r>
              <a:rPr lang="en-ID" sz="1500" dirty="0" err="1">
                <a:latin typeface="Trebuchet MS" panose="020B0603020202020204" pitchFamily="34" charset="0"/>
              </a:rPr>
              <a:t>Narkotika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dengan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ancaman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hukuman</a:t>
            </a:r>
            <a:r>
              <a:rPr lang="en-ID" sz="1500" dirty="0">
                <a:latin typeface="Trebuchet MS" panose="020B0603020202020204" pitchFamily="34" charset="0"/>
              </a:rPr>
              <a:t> 4 </a:t>
            </a:r>
            <a:r>
              <a:rPr lang="en-ID" sz="1500" dirty="0" err="1">
                <a:latin typeface="Trebuchet MS" panose="020B0603020202020204" pitchFamily="34" charset="0"/>
              </a:rPr>
              <a:t>tahun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penjara</a:t>
            </a:r>
            <a:r>
              <a:rPr lang="en-ID" sz="1500" dirty="0">
                <a:latin typeface="Trebuchet MS" panose="020B0603020202020204" pitchFamily="34" charset="0"/>
              </a:rPr>
              <a:t>. </a:t>
            </a:r>
            <a:r>
              <a:rPr lang="en-ID" sz="1500" dirty="0" err="1">
                <a:latin typeface="Trebuchet MS" panose="020B0603020202020204" pitchFamily="34" charset="0"/>
              </a:rPr>
              <a:t>Peristiwa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ini</a:t>
            </a:r>
            <a:r>
              <a:rPr lang="en-ID" sz="1500" dirty="0">
                <a:latin typeface="Trebuchet MS" panose="020B0603020202020204" pitchFamily="34" charset="0"/>
              </a:rPr>
              <a:t> </a:t>
            </a:r>
            <a:r>
              <a:rPr lang="en-ID" sz="1500" dirty="0" err="1">
                <a:latin typeface="Trebuchet MS" panose="020B0603020202020204" pitchFamily="34" charset="0"/>
              </a:rPr>
              <a:t>mendapat</a:t>
            </a:r>
            <a:r>
              <a:rPr lang="en-ID" sz="1500" dirty="0">
                <a:latin typeface="Trebuchet MS" panose="020B0603020202020204" pitchFamily="34" charset="0"/>
              </a:rPr>
              <a:t> 9 </a:t>
            </a:r>
            <a:r>
              <a:rPr lang="en-ID" sz="1500" dirty="0" err="1">
                <a:latin typeface="Trebuchet MS" panose="020B0603020202020204" pitchFamily="34" charset="0"/>
              </a:rPr>
              <a:t>ekspos</a:t>
            </a:r>
            <a:r>
              <a:rPr lang="en-ID" sz="1500" dirty="0">
                <a:latin typeface="Trebuchet MS" panose="020B0603020202020204" pitchFamily="34" charset="0"/>
              </a:rPr>
              <a:t>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500" dirty="0" err="1">
                <a:latin typeface="Trebuchet MS" panose="020B0603020202020204" pitchFamily="34" charset="0"/>
              </a:rPr>
              <a:t>Peristiwa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dominan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kepala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daerah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Kabupaten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dirty="0" err="1">
                <a:latin typeface="Trebuchet MS" panose="020B0603020202020204" pitchFamily="34" charset="0"/>
              </a:rPr>
              <a:t>massa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i="1" dirty="0">
                <a:latin typeface="Trebuchet MS" panose="020B0603020202020204" pitchFamily="34" charset="0"/>
              </a:rPr>
              <a:t>online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US" sz="1500" dirty="0" err="1">
                <a:latin typeface="Trebuchet MS" panose="020B0603020202020204" pitchFamily="34" charset="0"/>
              </a:rPr>
              <a:t>cetak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yakni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Bupati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Askolani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mengikuti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Rapat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Paripurna</a:t>
            </a:r>
            <a:r>
              <a:rPr lang="en-US" sz="1500" dirty="0">
                <a:latin typeface="Trebuchet MS" panose="020B0603020202020204" pitchFamily="34" charset="0"/>
              </a:rPr>
              <a:t> Nota </a:t>
            </a:r>
            <a:r>
              <a:rPr lang="en-US" sz="1500" dirty="0" err="1">
                <a:latin typeface="Trebuchet MS" panose="020B0603020202020204" pitchFamily="34" charset="0"/>
              </a:rPr>
              <a:t>Pengantar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Laporan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Keterangan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Pertanggungjawban</a:t>
            </a:r>
            <a:r>
              <a:rPr lang="en-US" sz="1500" dirty="0">
                <a:latin typeface="Trebuchet MS" panose="020B0603020202020204" pitchFamily="34" charset="0"/>
              </a:rPr>
              <a:t> (LKPJ) </a:t>
            </a:r>
            <a:r>
              <a:rPr lang="en-US" sz="1500" dirty="0" err="1">
                <a:latin typeface="Trebuchet MS" panose="020B0603020202020204" pitchFamily="34" charset="0"/>
              </a:rPr>
              <a:t>Bupati</a:t>
            </a:r>
            <a:r>
              <a:rPr lang="en-US" sz="1500" dirty="0">
                <a:latin typeface="Trebuchet MS" panose="020B0603020202020204" pitchFamily="34" charset="0"/>
              </a:rPr>
              <a:t> TA 2019, </a:t>
            </a:r>
            <a:r>
              <a:rPr lang="en-US" sz="1500" dirty="0" err="1">
                <a:latin typeface="Trebuchet MS" panose="020B0603020202020204" pitchFamily="34" charset="0"/>
              </a:rPr>
              <a:t>Senin</a:t>
            </a:r>
            <a:r>
              <a:rPr lang="en-US" sz="1500" dirty="0">
                <a:latin typeface="Trebuchet MS" panose="020B0603020202020204" pitchFamily="34" charset="0"/>
              </a:rPr>
              <a:t> (13/4). </a:t>
            </a:r>
            <a:r>
              <a:rPr lang="en-US" sz="1500" dirty="0" err="1">
                <a:latin typeface="Trebuchet MS" panose="020B0603020202020204" pitchFamily="34" charset="0"/>
              </a:rPr>
              <a:t>Rapat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dipimpin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Ketua</a:t>
            </a:r>
            <a:r>
              <a:rPr lang="en-US" sz="1500" dirty="0">
                <a:latin typeface="Trebuchet MS" panose="020B0603020202020204" pitchFamily="34" charset="0"/>
              </a:rPr>
              <a:t> DPRD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Irian Setiawan dan </a:t>
            </a:r>
            <a:r>
              <a:rPr lang="en-US" sz="1500" dirty="0" err="1">
                <a:latin typeface="Trebuchet MS" panose="020B0603020202020204" pitchFamily="34" charset="0"/>
              </a:rPr>
              <a:t>dihadiri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anggota</a:t>
            </a:r>
            <a:r>
              <a:rPr lang="en-US" sz="1500" dirty="0">
                <a:latin typeface="Trebuchet MS" panose="020B0603020202020204" pitchFamily="34" charset="0"/>
              </a:rPr>
              <a:t> DPRD </a:t>
            </a:r>
            <a:r>
              <a:rPr lang="en-US" sz="1500" dirty="0" err="1">
                <a:latin typeface="Trebuchet MS" panose="020B0603020202020204" pitchFamily="34" charset="0"/>
              </a:rPr>
              <a:t>Kabupaten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Forkopimda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US" sz="1500" dirty="0" err="1">
                <a:latin typeface="Trebuchet MS" panose="020B0603020202020204" pitchFamily="34" charset="0"/>
              </a:rPr>
              <a:t>sejumlah</a:t>
            </a:r>
            <a:r>
              <a:rPr lang="en-US" sz="1500" dirty="0">
                <a:latin typeface="Trebuchet MS" panose="020B0603020202020204" pitchFamily="34" charset="0"/>
              </a:rPr>
              <a:t> ASN </a:t>
            </a:r>
            <a:r>
              <a:rPr lang="en-US" sz="1500" dirty="0" err="1">
                <a:latin typeface="Trebuchet MS" panose="020B0603020202020204" pitchFamily="34" charset="0"/>
              </a:rPr>
              <a:t>serta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tamu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undangan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Dalam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pidato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pengantarnya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Bupati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menyampaikan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pencapaian</a:t>
            </a:r>
            <a:r>
              <a:rPr lang="en-US" sz="1500" dirty="0">
                <a:latin typeface="Trebuchet MS" panose="020B0603020202020204" pitchFamily="34" charset="0"/>
              </a:rPr>
              <a:t> target </a:t>
            </a:r>
            <a:r>
              <a:rPr lang="en-US" sz="1500" dirty="0" err="1">
                <a:latin typeface="Trebuchet MS" panose="020B0603020202020204" pitchFamily="34" charset="0"/>
              </a:rPr>
              <a:t>kinerja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pembangunan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daerah</a:t>
            </a:r>
            <a:r>
              <a:rPr lang="en-US" sz="1500" dirty="0">
                <a:latin typeface="Trebuchet MS" panose="020B0603020202020204" pitchFamily="34" charset="0"/>
              </a:rPr>
              <a:t>, salah </a:t>
            </a:r>
            <a:r>
              <a:rPr lang="en-US" sz="1500" dirty="0" err="1">
                <a:latin typeface="Trebuchet MS" panose="020B0603020202020204" pitchFamily="34" charset="0"/>
              </a:rPr>
              <a:t>satunya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efisiensi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penggunaan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belajar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pembangunan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Sementara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sejumlah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indikator</a:t>
            </a:r>
            <a:r>
              <a:rPr lang="en-US" sz="1500" dirty="0">
                <a:latin typeface="Trebuchet MS" panose="020B0603020202020204" pitchFamily="34" charset="0"/>
              </a:rPr>
              <a:t> program </a:t>
            </a:r>
            <a:r>
              <a:rPr lang="en-US" sz="1500" dirty="0" err="1">
                <a:latin typeface="Trebuchet MS" panose="020B0603020202020204" pitchFamily="34" charset="0"/>
              </a:rPr>
              <a:t>kegiatan</a:t>
            </a:r>
            <a:r>
              <a:rPr lang="en-US" sz="1500" dirty="0">
                <a:latin typeface="Trebuchet MS" panose="020B0603020202020204" pitchFamily="34" charset="0"/>
              </a:rPr>
              <a:t> yang </a:t>
            </a:r>
            <a:r>
              <a:rPr lang="en-US" sz="1500" dirty="0" err="1">
                <a:latin typeface="Trebuchet MS" panose="020B0603020202020204" pitchFamily="34" charset="0"/>
              </a:rPr>
              <a:t>belum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tercapai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merupakan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tugas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bersama</a:t>
            </a:r>
            <a:r>
              <a:rPr lang="en-US" sz="1500" dirty="0">
                <a:latin typeface="Trebuchet MS" panose="020B0603020202020204" pitchFamily="34" charset="0"/>
              </a:rPr>
              <a:t> di </a:t>
            </a:r>
            <a:r>
              <a:rPr lang="en-US" sz="1500" dirty="0" err="1">
                <a:latin typeface="Trebuchet MS" panose="020B0603020202020204" pitchFamily="34" charset="0"/>
              </a:rPr>
              <a:t>tahun-tahun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anggaran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Untuk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itu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dia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berharap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kerja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sama</a:t>
            </a:r>
            <a:r>
              <a:rPr lang="en-US" sz="1500" dirty="0">
                <a:latin typeface="Trebuchet MS" panose="020B0603020202020204" pitchFamily="34" charset="0"/>
              </a:rPr>
              <a:t> dan saran </a:t>
            </a:r>
            <a:r>
              <a:rPr lang="en-US" sz="1500" dirty="0" err="1">
                <a:latin typeface="Trebuchet MS" panose="020B0603020202020204" pitchFamily="34" charset="0"/>
              </a:rPr>
              <a:t>dari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anggota</a:t>
            </a:r>
            <a:r>
              <a:rPr lang="en-US" sz="1500" dirty="0">
                <a:latin typeface="Trebuchet MS" panose="020B0603020202020204" pitchFamily="34" charset="0"/>
              </a:rPr>
              <a:t> DPRD </a:t>
            </a:r>
            <a:r>
              <a:rPr lang="en-US" sz="1500" dirty="0" err="1">
                <a:latin typeface="Trebuchet MS" panose="020B0603020202020204" pitchFamily="34" charset="0"/>
              </a:rPr>
              <a:t>serta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partisipasi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elemen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masyarakat</a:t>
            </a:r>
            <a:r>
              <a:rPr lang="en-US" sz="1500" dirty="0">
                <a:latin typeface="Trebuchet MS" panose="020B0603020202020204" pitchFamily="34" charset="0"/>
              </a:rPr>
              <a:t> agar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Bangkit</a:t>
            </a:r>
            <a:r>
              <a:rPr lang="en-US" sz="1500" dirty="0">
                <a:latin typeface="Trebuchet MS" panose="020B0603020202020204" pitchFamily="34" charset="0"/>
              </a:rPr>
              <a:t> Adil dan Sejahtera </a:t>
            </a:r>
            <a:r>
              <a:rPr lang="en-US" sz="1500" dirty="0" err="1">
                <a:latin typeface="Trebuchet MS" panose="020B0603020202020204" pitchFamily="34" charset="0"/>
              </a:rPr>
              <a:t>segera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terwujud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Peristiwa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ini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mendapat</a:t>
            </a:r>
            <a:r>
              <a:rPr lang="en-US" sz="1500" dirty="0">
                <a:latin typeface="Trebuchet MS" panose="020B0603020202020204" pitchFamily="34" charset="0"/>
              </a:rPr>
              <a:t> 13 </a:t>
            </a:r>
            <a:r>
              <a:rPr lang="en-US" sz="1500" dirty="0" err="1">
                <a:latin typeface="Trebuchet MS" panose="020B0603020202020204" pitchFamily="34" charset="0"/>
              </a:rPr>
              <a:t>ekspos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i="1" dirty="0">
                <a:latin typeface="Trebuchet MS" panose="020B0603020202020204" pitchFamily="34" charset="0"/>
              </a:rPr>
              <a:t>online</a:t>
            </a:r>
            <a:r>
              <a:rPr lang="en-US" sz="1500" dirty="0">
                <a:latin typeface="Trebuchet MS" panose="020B0603020202020204" pitchFamily="34" charset="0"/>
              </a:rPr>
              <a:t> dan 5 </a:t>
            </a:r>
            <a:r>
              <a:rPr lang="en-US" sz="1500" dirty="0" err="1">
                <a:latin typeface="Trebuchet MS" panose="020B0603020202020204" pitchFamily="34" charset="0"/>
              </a:rPr>
              <a:t>ekspos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dirty="0" err="1">
                <a:latin typeface="Trebuchet MS" panose="020B0603020202020204" pitchFamily="34" charset="0"/>
              </a:rPr>
              <a:t>cetak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en-ID" sz="1500" dirty="0"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en-US" sz="1500" dirty="0">
              <a:latin typeface="Trebuchet MS" panose="020B0603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E55DF34-FAA3-401D-BA55-DD02AB6EADFE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xmlns="" id="{71ABEF22-553F-4DCF-B27B-56E583DF333B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15" name="Picture 1">
                <a:extLst>
                  <a:ext uri="{FF2B5EF4-FFF2-40B4-BE49-F238E27FC236}">
                    <a16:creationId xmlns:a16="http://schemas.microsoft.com/office/drawing/2014/main" xmlns="" id="{A552B45E-EC07-44C9-B7D8-8117906BC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Placeholder 1">
                <a:extLst>
                  <a:ext uri="{FF2B5EF4-FFF2-40B4-BE49-F238E27FC236}">
                    <a16:creationId xmlns:a16="http://schemas.microsoft.com/office/drawing/2014/main" xmlns="" id="{04BB0BE6-E5BC-4123-856F-67C0572D43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xmlns="" id="{C8CFE528-1FD2-4D1E-B31F-8899F31982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xmlns="" id="{3A1FBC61-5454-4C31-B981-6736AFB7DC10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4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xmlns="" id="{A4191605-A44D-450A-BA30-F390A3865851}"/>
              </a:ext>
            </a:extLst>
          </p:cNvPr>
          <p:cNvSpPr/>
          <p:nvPr/>
        </p:nvSpPr>
        <p:spPr>
          <a:xfrm>
            <a:off x="-300344" y="85792"/>
            <a:ext cx="2886382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RINGKASAN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77C1893-3586-4E3E-949B-365B4AD60839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19" name="image2.png">
              <a:extLst>
                <a:ext uri="{FF2B5EF4-FFF2-40B4-BE49-F238E27FC236}">
                  <a16:creationId xmlns:a16="http://schemas.microsoft.com/office/drawing/2014/main" xmlns="" id="{932B9A40-12CE-4E6D-8288-789148611C5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image6.png">
              <a:extLst>
                <a:ext uri="{FF2B5EF4-FFF2-40B4-BE49-F238E27FC236}">
                  <a16:creationId xmlns:a16="http://schemas.microsoft.com/office/drawing/2014/main" xmlns="" id="{EDAF68AA-6E3B-4FD0-BD3C-3BC6452A1AE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98452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695597"/>
            <a:ext cx="11522949" cy="5677494"/>
          </a:xfrm>
          <a:ln>
            <a:noFill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500" dirty="0">
                <a:latin typeface="Trebuchet MS" panose="020B0603020202020204" pitchFamily="34" charset="0"/>
              </a:rPr>
              <a:t>OPD </a:t>
            </a:r>
            <a:r>
              <a:rPr lang="en-US" sz="1500" dirty="0" err="1">
                <a:latin typeface="Trebuchet MS" panose="020B0603020202020204" pitchFamily="34" charset="0"/>
              </a:rPr>
              <a:t>dominan</a:t>
            </a:r>
            <a:r>
              <a:rPr lang="en-US" sz="1500" dirty="0">
                <a:latin typeface="Trebuchet MS" panose="020B0603020202020204" pitchFamily="34" charset="0"/>
              </a:rPr>
              <a:t> di media </a:t>
            </a:r>
            <a:r>
              <a:rPr lang="en-US" sz="1500" dirty="0" err="1">
                <a:latin typeface="Trebuchet MS" panose="020B0603020202020204" pitchFamily="34" charset="0"/>
              </a:rPr>
              <a:t>massa</a:t>
            </a:r>
            <a:r>
              <a:rPr lang="en-US" sz="1500" i="1" dirty="0">
                <a:latin typeface="Trebuchet MS" panose="020B0603020202020204" pitchFamily="34" charset="0"/>
              </a:rPr>
              <a:t> online </a:t>
            </a:r>
            <a:r>
              <a:rPr lang="en-US" sz="1500" dirty="0" err="1">
                <a:latin typeface="Trebuchet MS" panose="020B0603020202020204" pitchFamily="34" charset="0"/>
              </a:rPr>
              <a:t>yakni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Sekretariat</a:t>
            </a:r>
            <a:r>
              <a:rPr lang="en-US" sz="1500" dirty="0">
                <a:latin typeface="Trebuchet MS" panose="020B0603020202020204" pitchFamily="34" charset="0"/>
              </a:rPr>
              <a:t> Daerah (</a:t>
            </a:r>
            <a:r>
              <a:rPr lang="en-US" sz="1500" dirty="0" err="1">
                <a:latin typeface="Trebuchet MS" panose="020B0603020202020204" pitchFamily="34" charset="0"/>
              </a:rPr>
              <a:t>Setda</a:t>
            </a:r>
            <a:r>
              <a:rPr lang="en-US" sz="1500" dirty="0">
                <a:latin typeface="Trebuchet MS" panose="020B0603020202020204" pitchFamily="34" charset="0"/>
              </a:rPr>
              <a:t>) yang </a:t>
            </a:r>
            <a:r>
              <a:rPr lang="en-US" sz="1500" dirty="0" err="1">
                <a:latin typeface="Trebuchet MS" panose="020B0603020202020204" pitchFamily="34" charset="0"/>
              </a:rPr>
              <a:t>disebut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sebanyak</a:t>
            </a:r>
            <a:r>
              <a:rPr lang="en-US" sz="1500" dirty="0">
                <a:latin typeface="Trebuchet MS" panose="020B0603020202020204" pitchFamily="34" charset="0"/>
              </a:rPr>
              <a:t> 22 kali </a:t>
            </a:r>
            <a:r>
              <a:rPr lang="en-US" sz="1500" dirty="0" err="1">
                <a:latin typeface="Trebuchet MS" panose="020B0603020202020204" pitchFamily="34" charset="0"/>
              </a:rPr>
              <a:t>dari</a:t>
            </a:r>
            <a:r>
              <a:rPr lang="en-US" sz="1500" dirty="0">
                <a:latin typeface="Trebuchet MS" panose="020B0603020202020204" pitchFamily="34" charset="0"/>
              </a:rPr>
              <a:t> total 89 kali </a:t>
            </a:r>
            <a:r>
              <a:rPr lang="en-US" sz="1500" dirty="0" err="1">
                <a:latin typeface="Trebuchet MS" panose="020B0603020202020204" pitchFamily="34" charset="0"/>
              </a:rPr>
              <a:t>penyebutan</a:t>
            </a:r>
            <a:r>
              <a:rPr lang="en-US" sz="1500" dirty="0">
                <a:latin typeface="Trebuchet MS" panose="020B0603020202020204" pitchFamily="34" charset="0"/>
              </a:rPr>
              <a:t> OPD. </a:t>
            </a:r>
            <a:r>
              <a:rPr lang="en-US" sz="1500" dirty="0" err="1">
                <a:latin typeface="Trebuchet MS" panose="020B0603020202020204" pitchFamily="34" charset="0"/>
              </a:rPr>
              <a:t>Mayoritas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berita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Setda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berupa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kinerja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yakni</a:t>
            </a:r>
            <a:r>
              <a:rPr lang="en-US" sz="1500" dirty="0">
                <a:latin typeface="Trebuchet MS" panose="020B0603020202020204" pitchFamily="34" charset="0"/>
              </a:rPr>
              <a:t>: (1) </a:t>
            </a:r>
            <a:r>
              <a:rPr lang="en-US" sz="1500" dirty="0" err="1">
                <a:latin typeface="Trebuchet MS" panose="020B0603020202020204" pitchFamily="34" charset="0"/>
              </a:rPr>
              <a:t>Mendampingi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Bupati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menjelaskan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soal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bantuan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sosial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penanganan</a:t>
            </a:r>
            <a:r>
              <a:rPr lang="en-US" sz="1500" dirty="0">
                <a:latin typeface="Trebuchet MS" panose="020B0603020202020204" pitchFamily="34" charset="0"/>
              </a:rPr>
              <a:t> Covid-19, </a:t>
            </a:r>
            <a:r>
              <a:rPr lang="en-US" sz="1500" dirty="0" err="1">
                <a:latin typeface="Trebuchet MS" panose="020B0603020202020204" pitchFamily="34" charset="0"/>
              </a:rPr>
              <a:t>Jumat</a:t>
            </a:r>
            <a:r>
              <a:rPr lang="en-US" sz="1500" dirty="0">
                <a:latin typeface="Trebuchet MS" panose="020B0603020202020204" pitchFamily="34" charset="0"/>
              </a:rPr>
              <a:t> (17/4). (2) </a:t>
            </a:r>
            <a:r>
              <a:rPr lang="en-US" sz="1500" dirty="0" err="1">
                <a:latin typeface="Trebuchet MS" panose="020B0603020202020204" pitchFamily="34" charset="0"/>
              </a:rPr>
              <a:t>Mengikuti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Rapat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Paripurna</a:t>
            </a:r>
            <a:r>
              <a:rPr lang="en-US" sz="1500" dirty="0">
                <a:latin typeface="Trebuchet MS" panose="020B0603020202020204" pitchFamily="34" charset="0"/>
              </a:rPr>
              <a:t> Nota </a:t>
            </a:r>
            <a:r>
              <a:rPr lang="en-US" sz="1500" dirty="0" err="1">
                <a:latin typeface="Trebuchet MS" panose="020B0603020202020204" pitchFamily="34" charset="0"/>
              </a:rPr>
              <a:t>Pengantar</a:t>
            </a:r>
            <a:r>
              <a:rPr lang="en-US" sz="1500" dirty="0">
                <a:latin typeface="Trebuchet MS" panose="020B0603020202020204" pitchFamily="34" charset="0"/>
              </a:rPr>
              <a:t> LKPJ </a:t>
            </a:r>
            <a:r>
              <a:rPr lang="en-US" sz="1500" dirty="0" err="1">
                <a:latin typeface="Trebuchet MS" panose="020B0603020202020204" pitchFamily="34" charset="0"/>
              </a:rPr>
              <a:t>Bupati</a:t>
            </a:r>
            <a:r>
              <a:rPr lang="en-US" sz="1500" dirty="0">
                <a:latin typeface="Trebuchet MS" panose="020B0603020202020204" pitchFamily="34" charset="0"/>
              </a:rPr>
              <a:t> TA 2019, </a:t>
            </a:r>
            <a:r>
              <a:rPr lang="en-US" sz="1500" dirty="0" err="1">
                <a:latin typeface="Trebuchet MS" panose="020B0603020202020204" pitchFamily="34" charset="0"/>
              </a:rPr>
              <a:t>Senin</a:t>
            </a:r>
            <a:r>
              <a:rPr lang="en-US" sz="1500" dirty="0">
                <a:latin typeface="Trebuchet MS" panose="020B0603020202020204" pitchFamily="34" charset="0"/>
              </a:rPr>
              <a:t> (13/4). (3) </a:t>
            </a:r>
            <a:r>
              <a:rPr lang="en-US" sz="1500" dirty="0" err="1">
                <a:latin typeface="Trebuchet MS" panose="020B0603020202020204" pitchFamily="34" charset="0"/>
              </a:rPr>
              <a:t>Mendampingi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Bupati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melakukan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panen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padi</a:t>
            </a:r>
            <a:r>
              <a:rPr lang="en-US" sz="1500" dirty="0">
                <a:latin typeface="Trebuchet MS" panose="020B0603020202020204" pitchFamily="34" charset="0"/>
              </a:rPr>
              <a:t> di </a:t>
            </a:r>
            <a:r>
              <a:rPr lang="en-US" sz="1500" dirty="0" err="1">
                <a:latin typeface="Trebuchet MS" panose="020B0603020202020204" pitchFamily="34" charset="0"/>
              </a:rPr>
              <a:t>Desa</a:t>
            </a:r>
            <a:r>
              <a:rPr lang="en-US" sz="1500" dirty="0">
                <a:latin typeface="Trebuchet MS" panose="020B0603020202020204" pitchFamily="34" charset="0"/>
              </a:rPr>
              <a:t> Sungai Pinang, </a:t>
            </a:r>
            <a:r>
              <a:rPr lang="en-US" sz="1500" dirty="0" err="1">
                <a:latin typeface="Trebuchet MS" panose="020B0603020202020204" pitchFamily="34" charset="0"/>
              </a:rPr>
              <a:t>Kecamatan</a:t>
            </a:r>
            <a:r>
              <a:rPr lang="en-US" sz="1500" dirty="0">
                <a:latin typeface="Trebuchet MS" panose="020B0603020202020204" pitchFamily="34" charset="0"/>
              </a:rPr>
              <a:t> Rambutan.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E55DF34-FAA3-401D-BA55-DD02AB6EADFE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xmlns="" id="{71ABEF22-553F-4DCF-B27B-56E583DF333B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15" name="Picture 1">
                <a:extLst>
                  <a:ext uri="{FF2B5EF4-FFF2-40B4-BE49-F238E27FC236}">
                    <a16:creationId xmlns:a16="http://schemas.microsoft.com/office/drawing/2014/main" xmlns="" id="{A552B45E-EC07-44C9-B7D8-8117906BC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Placeholder 1">
                <a:extLst>
                  <a:ext uri="{FF2B5EF4-FFF2-40B4-BE49-F238E27FC236}">
                    <a16:creationId xmlns:a16="http://schemas.microsoft.com/office/drawing/2014/main" xmlns="" id="{04BB0BE6-E5BC-4123-856F-67C0572D43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xmlns="" id="{C8CFE528-1FD2-4D1E-B31F-8899F31982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xmlns="" id="{3A1FBC61-5454-4C31-B981-6736AFB7DC10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5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xmlns="" id="{A4191605-A44D-450A-BA30-F390A3865851}"/>
              </a:ext>
            </a:extLst>
          </p:cNvPr>
          <p:cNvSpPr/>
          <p:nvPr/>
        </p:nvSpPr>
        <p:spPr>
          <a:xfrm>
            <a:off x="-300344" y="85792"/>
            <a:ext cx="2886382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RINGKASAN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77C1893-3586-4E3E-949B-365B4AD60839}"/>
              </a:ext>
            </a:extLst>
          </p:cNvPr>
          <p:cNvGrpSpPr/>
          <p:nvPr/>
        </p:nvGrpSpPr>
        <p:grpSpPr>
          <a:xfrm>
            <a:off x="9524394" y="6531731"/>
            <a:ext cx="2060730" cy="326269"/>
            <a:chOff x="5625022" y="4888117"/>
            <a:chExt cx="4039599" cy="651097"/>
          </a:xfrm>
        </p:grpSpPr>
        <p:pic>
          <p:nvPicPr>
            <p:cNvPr id="19" name="image2.png">
              <a:extLst>
                <a:ext uri="{FF2B5EF4-FFF2-40B4-BE49-F238E27FC236}">
                  <a16:creationId xmlns:a16="http://schemas.microsoft.com/office/drawing/2014/main" xmlns="" id="{932B9A40-12CE-4E6D-8288-789148611C5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image6.png">
              <a:extLst>
                <a:ext uri="{FF2B5EF4-FFF2-40B4-BE49-F238E27FC236}">
                  <a16:creationId xmlns:a16="http://schemas.microsoft.com/office/drawing/2014/main" xmlns="" id="{EDAF68AA-6E3B-4FD0-BD3C-3BC6452A1AE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17218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366" y="1867437"/>
            <a:ext cx="5550795" cy="3618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xmlns="" id="{15046729-D9DE-4155-8F1A-4FA7BC5B3451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6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935931-C930-4988-9042-3F4F46091337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18" name="image2.png">
              <a:extLst>
                <a:ext uri="{FF2B5EF4-FFF2-40B4-BE49-F238E27FC236}">
                  <a16:creationId xmlns:a16="http://schemas.microsoft.com/office/drawing/2014/main" xmlns="" id="{3F44A663-EED0-49E1-A080-2F334D4337C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image6.png">
              <a:extLst>
                <a:ext uri="{FF2B5EF4-FFF2-40B4-BE49-F238E27FC236}">
                  <a16:creationId xmlns:a16="http://schemas.microsoft.com/office/drawing/2014/main" xmlns="" id="{C59773F7-43A5-4519-984F-2B8FEC6D47F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6" name="Rounded Rectangle 15"/>
          <p:cNvSpPr/>
          <p:nvPr/>
        </p:nvSpPr>
        <p:spPr>
          <a:xfrm>
            <a:off x="-151864" y="87996"/>
            <a:ext cx="2842813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BERITA COVID-19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xmlns="" id="{4082DE8B-5EEC-4E20-9940-19467492D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982537"/>
              </p:ext>
            </p:extLst>
          </p:nvPr>
        </p:nvGraphicFramePr>
        <p:xfrm>
          <a:off x="485766" y="1635752"/>
          <a:ext cx="4834848" cy="385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xmlns="" id="{8CF87425-FE89-40C9-9D82-EC2D7373F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629787"/>
              </p:ext>
            </p:extLst>
          </p:nvPr>
        </p:nvGraphicFramePr>
        <p:xfrm>
          <a:off x="6362163" y="1888043"/>
          <a:ext cx="5004337" cy="355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B384C2-CA19-44AB-B0D6-D2DB38FC0546}"/>
              </a:ext>
            </a:extLst>
          </p:cNvPr>
          <p:cNvSpPr txBox="1"/>
          <p:nvPr/>
        </p:nvSpPr>
        <p:spPr>
          <a:xfrm>
            <a:off x="7709317" y="1200213"/>
            <a:ext cx="259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b="1" dirty="0" err="1">
                <a:solidFill>
                  <a:prstClr val="black"/>
                </a:solidFill>
                <a:latin typeface="Arial"/>
                <a:ea typeface="Arial Unicode MS"/>
              </a:rPr>
              <a:t>Pernyataan</a:t>
            </a:r>
            <a:r>
              <a:rPr lang="en-US" b="1" dirty="0">
                <a:solidFill>
                  <a:prstClr val="black"/>
                </a:solidFill>
                <a:latin typeface="Arial"/>
                <a:ea typeface="Arial Unicode MS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/>
                <a:ea typeface="Arial Unicode MS"/>
              </a:rPr>
              <a:t>Pejabat</a:t>
            </a:r>
            <a:endParaRPr lang="id-ID" b="1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3659878-D70F-4F51-8B38-7C4E8BEFC900}"/>
              </a:ext>
            </a:extLst>
          </p:cNvPr>
          <p:cNvSpPr txBox="1"/>
          <p:nvPr/>
        </p:nvSpPr>
        <p:spPr>
          <a:xfrm>
            <a:off x="2418466" y="1200213"/>
            <a:ext cx="169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b="1" dirty="0">
                <a:solidFill>
                  <a:prstClr val="black"/>
                </a:solidFill>
                <a:latin typeface="Arial"/>
                <a:ea typeface="Arial Unicode MS"/>
              </a:rPr>
              <a:t>Top </a:t>
            </a:r>
            <a:r>
              <a:rPr lang="en-US" b="1" dirty="0" err="1">
                <a:solidFill>
                  <a:prstClr val="black"/>
                </a:solidFill>
                <a:latin typeface="Arial"/>
                <a:ea typeface="Arial Unicode MS"/>
              </a:rPr>
              <a:t>Isu</a:t>
            </a:r>
            <a:endParaRPr lang="id-ID" b="1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6" name="Shape 113">
            <a:extLst>
              <a:ext uri="{FF2B5EF4-FFF2-40B4-BE49-F238E27FC236}">
                <a16:creationId xmlns:a16="http://schemas.microsoft.com/office/drawing/2014/main" xmlns="" id="{73F16B0B-612A-4A5F-B64A-64107F98B618}"/>
              </a:ext>
            </a:extLst>
          </p:cNvPr>
          <p:cNvSpPr/>
          <p:nvPr/>
        </p:nvSpPr>
        <p:spPr>
          <a:xfrm>
            <a:off x="4338969" y="4822143"/>
            <a:ext cx="117597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xmlns:cdr="http://schemas.openxmlformats.org/drawingml/2006/chartDrawing" xmlns:c="http://schemas.openxmlformats.org/drawingml/2006/chart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atinLnBrk="1">
              <a:defRPr sz="1800"/>
            </a:pPr>
            <a:r>
              <a:rPr lang="en-US" sz="1000" b="1" dirty="0">
                <a:solidFill>
                  <a:prstClr val="black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*</a:t>
            </a:r>
            <a:r>
              <a:rPr sz="1000" b="1" dirty="0" err="1">
                <a:solidFill>
                  <a:prstClr val="black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Ntotal</a:t>
            </a:r>
            <a:r>
              <a:rPr lang="en-US" sz="1000" b="1" dirty="0">
                <a:solidFill>
                  <a:prstClr val="black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1000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270</a:t>
            </a:r>
            <a:endParaRPr lang="en-ID" sz="1000" b="1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latinLnBrk="1">
              <a:defRPr sz="1800"/>
            </a:pPr>
            <a:r>
              <a:rPr lang="en-US" sz="1000" b="1" dirty="0">
                <a:solidFill>
                  <a:prstClr val="black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**</a:t>
            </a:r>
            <a:r>
              <a:rPr sz="1000" b="1" dirty="0">
                <a:solidFill>
                  <a:prstClr val="black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Na:</a:t>
            </a:r>
            <a:r>
              <a:rPr lang="en-ID" sz="1000" b="1" dirty="0">
                <a:solidFill>
                  <a:prstClr val="black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58</a:t>
            </a:r>
            <a:endParaRPr sz="1000" b="1" dirty="0">
              <a:solidFill>
                <a:srgbClr val="FF0000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0648" y="1867437"/>
            <a:ext cx="5387377" cy="3618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601CF56D-A7B1-430A-8617-E3F593704E9D}"/>
              </a:ext>
            </a:extLst>
          </p:cNvPr>
          <p:cNvSpPr txBox="1">
            <a:spLocks/>
          </p:cNvSpPr>
          <p:nvPr/>
        </p:nvSpPr>
        <p:spPr>
          <a:xfrm>
            <a:off x="0" y="6516368"/>
            <a:ext cx="3534770" cy="3416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900" b="1" dirty="0">
                <a:latin typeface="Trebuchet MS" panose="020B0603020202020204" pitchFamily="34" charset="0"/>
                <a:cs typeface="Calibri" panose="020F0502020204030204" pitchFamily="34" charset="0"/>
              </a:rPr>
              <a:t>*Ntotal: total berita terkait</a:t>
            </a:r>
            <a:r>
              <a:rPr lang="en-US" sz="90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US" sz="90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Covid</a:t>
            </a:r>
            <a:r>
              <a:rPr lang="en-US" sz="900" b="1" dirty="0">
                <a:latin typeface="Trebuchet MS" panose="020B0603020202020204" pitchFamily="34" charset="0"/>
                <a:cs typeface="Calibri" panose="020F0502020204030204" pitchFamily="34" charset="0"/>
              </a:rPr>
              <a:t> -19 di </a:t>
            </a:r>
            <a:r>
              <a:rPr lang="en-US" sz="90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Kabupaten</a:t>
            </a:r>
            <a:r>
              <a:rPr lang="en-US" sz="90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US" sz="90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Banyuasin</a:t>
            </a:r>
            <a:r>
              <a:rPr lang="en-US" sz="900" b="1" dirty="0">
                <a:latin typeface="Trebuchet MS" panose="020B0603020202020204" pitchFamily="34" charset="0"/>
                <a:cs typeface="Calibri" panose="020F0502020204030204" pitchFamily="34" charset="0"/>
              </a:rPr>
              <a:t>. </a:t>
            </a:r>
            <a:endParaRPr lang="id-ID" sz="900" b="1" dirty="0">
              <a:solidFill>
                <a:srgbClr val="FF000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id-ID" sz="900" b="1" dirty="0">
                <a:latin typeface="Trebuchet MS" panose="020B0603020202020204" pitchFamily="34" charset="0"/>
                <a:cs typeface="Calibri" panose="020F0502020204030204" pitchFamily="34" charset="0"/>
              </a:rPr>
              <a:t>**Na: total berita peristiwa utama.</a:t>
            </a:r>
            <a:endParaRPr lang="id-ID" sz="900" b="1" dirty="0">
              <a:latin typeface="Trebuchet MS" panose="020B0603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CC1A5A50-0514-48E8-AC25-2FDD015A69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r="21054"/>
          <a:stretch/>
        </p:blipFill>
        <p:spPr>
          <a:xfrm>
            <a:off x="11251869" y="88223"/>
            <a:ext cx="575076" cy="52874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16" idx="3"/>
          </p:cNvCxnSpPr>
          <p:nvPr/>
        </p:nvCxnSpPr>
        <p:spPr>
          <a:xfrm flipV="1">
            <a:off x="2690949" y="309093"/>
            <a:ext cx="8320488" cy="26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5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03878"/>
              </p:ext>
            </p:extLst>
          </p:nvPr>
        </p:nvGraphicFramePr>
        <p:xfrm>
          <a:off x="304800" y="1029667"/>
          <a:ext cx="11582400" cy="33002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14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6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3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80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572">
                <a:tc>
                  <a:txBody>
                    <a:bodyPr/>
                    <a:lstStyle/>
                    <a:p>
                      <a:pPr algn="ctr"/>
                      <a:r>
                        <a:rPr lang="en-ID" sz="13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JENIS</a:t>
                      </a:r>
                      <a:r>
                        <a:rPr lang="en-ID" sz="13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PENANGAAN</a:t>
                      </a:r>
                      <a:endParaRPr lang="en-ID" sz="13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3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RESPONS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ID" sz="13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3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KENDALA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Kesehatan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Penyemprotan</a:t>
                      </a:r>
                      <a:r>
                        <a:rPr lang="en-ID" sz="11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D" sz="1100" dirty="0" err="1">
                          <a:latin typeface="Trebuchet MS" panose="020B0603020202020204" pitchFamily="34" charset="0"/>
                        </a:rPr>
                        <a:t>Disinfektan</a:t>
                      </a:r>
                      <a:endParaRPr lang="en-ID" sz="1100" dirty="0">
                        <a:latin typeface="Trebuchet MS" panose="020B0603020202020204" pitchFamily="34" charset="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Kasus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Dugaan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Positif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Covid-19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Tunggu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Swab Test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 </a:t>
                      </a:r>
                      <a:r>
                        <a:rPr lang="en-US" sz="110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Usulkan</a:t>
                      </a:r>
                      <a:r>
                        <a:rPr lang="en-US" sz="110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Insentif</a:t>
                      </a:r>
                      <a:r>
                        <a:rPr lang="en-US" sz="110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Tambahan</a:t>
                      </a:r>
                      <a:r>
                        <a:rPr lang="en-US" sz="110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110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Tenaga </a:t>
                      </a:r>
                      <a:r>
                        <a:rPr lang="en-US" sz="110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Medis</a:t>
                      </a:r>
                      <a:r>
                        <a:rPr lang="en-US" sz="110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indent="-1714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Pemkab Diminta Sediakan Masker di Perairan Banyuasin </a:t>
                      </a:r>
                      <a:endParaRPr lang="en-US" sz="1100" baseline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1940349"/>
                  </a:ext>
                </a:extLst>
              </a:tr>
              <a:tr h="783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Bantuan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Sosial</a:t>
                      </a:r>
                      <a:endParaRPr lang="en-US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Dishub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1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Bagikan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1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Sembako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1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1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Sopir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1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Angdes</a:t>
                      </a:r>
                      <a:endParaRPr lang="en-US" altLang="ko-KR" sz="11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Arial" pitchFamily="34" charset="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BPBD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Serahkan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APD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Tenaga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Pemkab Simulasi Pendirian Dapur Umum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Pemkab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Berikan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Bantuan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PWI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Banyuasin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Satpol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PP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Bagikan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Sembako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indent="-1714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3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Lain-lain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Disdukdapil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Serahkan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e-KTP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Rumah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Warga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indent="-1714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Warga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Terdampak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Covid-19,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Pemkab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Siapkan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Blanko</a:t>
                      </a: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11034" y="6467186"/>
            <a:ext cx="480966" cy="390814"/>
          </a:xfrm>
          <a:solidFill>
            <a:schemeClr val="tx1"/>
          </a:solidFill>
        </p:spPr>
        <p:txBody>
          <a:bodyPr/>
          <a:lstStyle/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t>7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xmlns="" id="{EBF71E32-B2DF-49F4-9B2D-F1F6F72E18F1}"/>
              </a:ext>
            </a:extLst>
          </p:cNvPr>
          <p:cNvSpPr/>
          <p:nvPr/>
        </p:nvSpPr>
        <p:spPr>
          <a:xfrm>
            <a:off x="-300345" y="88223"/>
            <a:ext cx="4151128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latin typeface="Trebuchet MS" panose="020B0603020202020204" pitchFamily="34" charset="0"/>
              </a:rPr>
              <a:t>PENANGANAN COVID-19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1420" y="578261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4935931-C930-4988-9042-3F4F46091337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14" name="image2.png">
              <a:extLst>
                <a:ext uri="{FF2B5EF4-FFF2-40B4-BE49-F238E27FC236}">
                  <a16:creationId xmlns:a16="http://schemas.microsoft.com/office/drawing/2014/main" xmlns="" id="{3F44A663-EED0-49E1-A080-2F334D4337C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image6.png">
              <a:extLst>
                <a:ext uri="{FF2B5EF4-FFF2-40B4-BE49-F238E27FC236}">
                  <a16:creationId xmlns:a16="http://schemas.microsoft.com/office/drawing/2014/main" xmlns="" id="{C59773F7-43A5-4519-984F-2B8FEC6D47F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C1A5A50-0514-48E8-AC25-2FDD015A6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r="21054"/>
          <a:stretch/>
        </p:blipFill>
        <p:spPr>
          <a:xfrm>
            <a:off x="11238990" y="126860"/>
            <a:ext cx="575076" cy="528740"/>
          </a:xfrm>
          <a:prstGeom prst="rect">
            <a:avLst/>
          </a:prstGeom>
        </p:spPr>
      </p:pic>
      <p:cxnSp>
        <p:nvCxnSpPr>
          <p:cNvPr id="24" name="Straight Connector 23"/>
          <p:cNvCxnSpPr>
            <a:stCxn id="10" idx="3"/>
          </p:cNvCxnSpPr>
          <p:nvPr/>
        </p:nvCxnSpPr>
        <p:spPr>
          <a:xfrm flipV="1">
            <a:off x="3850783" y="309093"/>
            <a:ext cx="7160654" cy="26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8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14" y="685072"/>
            <a:ext cx="11380371" cy="5817623"/>
          </a:xfrm>
          <a:ln>
            <a:noFill/>
          </a:ln>
        </p:spPr>
        <p:txBody>
          <a:bodyPr>
            <a:noAutofit/>
          </a:bodyPr>
          <a:lstStyle/>
          <a:p>
            <a:pPr marL="306388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500" dirty="0" err="1">
                <a:latin typeface="Trebuchet MS" panose="020B0603020202020204" pitchFamily="34" charset="0"/>
              </a:rPr>
              <a:t>Isu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potensi</a:t>
            </a: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negatif</a:t>
            </a:r>
            <a:r>
              <a:rPr lang="en-US" sz="1500" dirty="0">
                <a:latin typeface="Trebuchet MS" panose="020B0603020202020204" pitchFamily="34" charset="0"/>
              </a:rPr>
              <a:t>:</a:t>
            </a:r>
          </a:p>
          <a:p>
            <a:pPr marL="306388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d-ID" sz="1500" dirty="0">
              <a:latin typeface="Trebuchet MS" panose="020B060302020202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 err="1">
                <a:latin typeface="Trebuchet MS" panose="020B0603020202020204" pitchFamily="34" charset="0"/>
              </a:rPr>
              <a:t>Fraksi</a:t>
            </a:r>
            <a:r>
              <a:rPr lang="en-US" sz="1500" dirty="0">
                <a:latin typeface="Trebuchet MS" panose="020B0603020202020204" pitchFamily="34" charset="0"/>
              </a:rPr>
              <a:t> PAN </a:t>
            </a:r>
            <a:r>
              <a:rPr lang="en-US" sz="1500" dirty="0" err="1">
                <a:latin typeface="Trebuchet MS" panose="020B0603020202020204" pitchFamily="34" charset="0"/>
              </a:rPr>
              <a:t>Kabupaten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mengusulkan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kepada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Bupati</a:t>
            </a:r>
            <a:r>
              <a:rPr lang="en-US" sz="1500" dirty="0">
                <a:latin typeface="Trebuchet MS" panose="020B0603020202020204" pitchFamily="34" charset="0"/>
              </a:rPr>
              <a:t> agar </a:t>
            </a:r>
            <a:r>
              <a:rPr lang="en-US" sz="1500" dirty="0" err="1">
                <a:latin typeface="Trebuchet MS" panose="020B0603020202020204" pitchFamily="34" charset="0"/>
              </a:rPr>
              <a:t>memberikan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insentif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tambahan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kepada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tenaga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medis</a:t>
            </a:r>
            <a:r>
              <a:rPr lang="en-US" sz="1500" dirty="0">
                <a:latin typeface="Trebuchet MS" panose="020B0603020202020204" pitchFamily="34" charset="0"/>
              </a:rPr>
              <a:t> di </a:t>
            </a:r>
            <a:r>
              <a:rPr lang="en-US" sz="1500" dirty="0" err="1">
                <a:latin typeface="Trebuchet MS" panose="020B0603020202020204" pitchFamily="34" charset="0"/>
              </a:rPr>
              <a:t>Kabupaten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yang </a:t>
            </a:r>
            <a:r>
              <a:rPr lang="en-US" sz="1500" dirty="0" err="1">
                <a:latin typeface="Trebuchet MS" panose="020B0603020202020204" pitchFamily="34" charset="0"/>
              </a:rPr>
              <a:t>sudah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bekerja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keras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menangani</a:t>
            </a:r>
            <a:r>
              <a:rPr lang="en-US" sz="1500" dirty="0">
                <a:latin typeface="Trebuchet MS" panose="020B0603020202020204" pitchFamily="34" charset="0"/>
              </a:rPr>
              <a:t> Covid-19. </a:t>
            </a:r>
            <a:r>
              <a:rPr lang="en-US" sz="1500" dirty="0" err="1">
                <a:latin typeface="Trebuchet MS" panose="020B0603020202020204" pitchFamily="34" charset="0"/>
              </a:rPr>
              <a:t>Ketua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Fraksi</a:t>
            </a:r>
            <a:r>
              <a:rPr lang="en-US" sz="1500" dirty="0">
                <a:latin typeface="Trebuchet MS" panose="020B0603020202020204" pitchFamily="34" charset="0"/>
              </a:rPr>
              <a:t> PAN, </a:t>
            </a:r>
            <a:r>
              <a:rPr lang="en-US" sz="1500" dirty="0" err="1">
                <a:latin typeface="Trebuchet MS" panose="020B0603020202020204" pitchFamily="34" charset="0"/>
              </a:rPr>
              <a:t>Sriyatun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mengatakan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kucuran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anggaran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penanganan</a:t>
            </a:r>
            <a:r>
              <a:rPr lang="en-US" sz="1500" dirty="0">
                <a:latin typeface="Trebuchet MS" panose="020B0603020202020204" pitchFamily="34" charset="0"/>
              </a:rPr>
              <a:t> Covid-19 yang </a:t>
            </a:r>
            <a:r>
              <a:rPr lang="en-US" sz="1500" dirty="0" err="1">
                <a:latin typeface="Trebuchet MS" panose="020B0603020202020204" pitchFamily="34" charset="0"/>
              </a:rPr>
              <a:t>mencapai</a:t>
            </a:r>
            <a:r>
              <a:rPr lang="en-US" sz="1500" dirty="0">
                <a:latin typeface="Trebuchet MS" panose="020B0603020202020204" pitchFamily="34" charset="0"/>
              </a:rPr>
              <a:t> Rp500 </a:t>
            </a:r>
            <a:r>
              <a:rPr lang="en-US" sz="1500" dirty="0" err="1">
                <a:latin typeface="Trebuchet MS" panose="020B0603020202020204" pitchFamily="34" charset="0"/>
              </a:rPr>
              <a:t>miiar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harus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disalurkan</a:t>
            </a:r>
            <a:r>
              <a:rPr lang="en-US" sz="1500" dirty="0">
                <a:latin typeface="Trebuchet MS" panose="020B0603020202020204" pitchFamily="34" charset="0"/>
              </a:rPr>
              <a:t> juga </a:t>
            </a:r>
            <a:r>
              <a:rPr lang="en-US" sz="1500" dirty="0" err="1">
                <a:latin typeface="Trebuchet MS" panose="020B0603020202020204" pitchFamily="34" charset="0"/>
              </a:rPr>
              <a:t>untuk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tenaga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medis</a:t>
            </a:r>
            <a:r>
              <a:rPr lang="en-US" sz="1500" dirty="0">
                <a:latin typeface="Trebuchet MS" panose="020B0603020202020204" pitchFamily="34" charset="0"/>
              </a:rPr>
              <a:t>.    </a:t>
            </a:r>
          </a:p>
          <a:p>
            <a:pPr marL="363538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Trebuchet MS" panose="020B0603020202020204" pitchFamily="34" charset="0"/>
              </a:rPr>
              <a:t>Sumber</a:t>
            </a:r>
            <a:r>
              <a:rPr lang="en-US" sz="1500" dirty="0">
                <a:latin typeface="Trebuchet MS" panose="020B0603020202020204" pitchFamily="34" charset="0"/>
              </a:rPr>
              <a:t>: </a:t>
            </a:r>
            <a:r>
              <a:rPr lang="en-US" sz="1500" dirty="0" err="1">
                <a:latin typeface="Trebuchet MS" panose="020B0603020202020204" pitchFamily="34" charset="0"/>
              </a:rPr>
              <a:t>ron</a:t>
            </a:r>
            <a:r>
              <a:rPr lang="en-US" sz="1500" dirty="0">
                <a:latin typeface="Trebuchet MS" panose="020B0603020202020204" pitchFamily="34" charset="0"/>
              </a:rPr>
              <a:t>. "</a:t>
            </a:r>
            <a:r>
              <a:rPr lang="en-US" sz="1500" dirty="0" err="1">
                <a:latin typeface="Trebuchet MS" panose="020B0603020202020204" pitchFamily="34" charset="0"/>
              </a:rPr>
              <a:t>Usulkan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Insentif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Tambahan</a:t>
            </a:r>
            <a:r>
              <a:rPr lang="en-US" sz="1500" dirty="0">
                <a:latin typeface="Trebuchet MS" panose="020B0603020202020204" pitchFamily="34" charset="0"/>
              </a:rPr>
              <a:t>."</a:t>
            </a:r>
            <a:r>
              <a:rPr lang="en-US" sz="1500" i="1" dirty="0">
                <a:latin typeface="Trebuchet MS" panose="020B0603020202020204" pitchFamily="34" charset="0"/>
              </a:rPr>
              <a:t> </a:t>
            </a:r>
            <a:r>
              <a:rPr lang="en-US" sz="1500" i="1" dirty="0" err="1">
                <a:latin typeface="Trebuchet MS" panose="020B0603020202020204" pitchFamily="34" charset="0"/>
              </a:rPr>
              <a:t>Harian</a:t>
            </a:r>
            <a:r>
              <a:rPr lang="en-US" sz="1500" i="1" dirty="0">
                <a:latin typeface="Trebuchet MS" panose="020B0603020202020204" pitchFamily="34" charset="0"/>
              </a:rPr>
              <a:t> </a:t>
            </a:r>
            <a:r>
              <a:rPr lang="en-US" sz="1500" i="1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. 16 April 2020, </a:t>
            </a:r>
            <a:r>
              <a:rPr lang="en-US" sz="1500" dirty="0" err="1">
                <a:latin typeface="Trebuchet MS" panose="020B0603020202020204" pitchFamily="34" charset="0"/>
              </a:rPr>
              <a:t>halaman</a:t>
            </a:r>
            <a:r>
              <a:rPr lang="en-US" sz="1500" dirty="0">
                <a:latin typeface="Trebuchet MS" panose="020B0603020202020204" pitchFamily="34" charset="0"/>
              </a:rPr>
              <a:t> 1. 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>
              <a:latin typeface="Trebuchet MS" panose="020B0603020202020204" pitchFamily="34" charset="0"/>
            </a:endParaRPr>
          </a:p>
          <a:p>
            <a:pPr marL="354013" lvl="1" indent="-354013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1500" dirty="0" err="1">
                <a:latin typeface="Trebuchet MS" panose="020B0603020202020204" pitchFamily="34" charset="0"/>
              </a:rPr>
              <a:t>Konsorsium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Pembaruan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Agraria</a:t>
            </a:r>
            <a:r>
              <a:rPr lang="en-US" sz="1500" dirty="0">
                <a:latin typeface="Trebuchet MS" panose="020B0603020202020204" pitchFamily="34" charset="0"/>
              </a:rPr>
              <a:t> (KPA) </a:t>
            </a:r>
            <a:r>
              <a:rPr lang="en-US" sz="1500" dirty="0" err="1">
                <a:latin typeface="Trebuchet MS" panose="020B0603020202020204" pitchFamily="34" charset="0"/>
              </a:rPr>
              <a:t>mencatat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sembilan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kasus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agraria</a:t>
            </a:r>
            <a:r>
              <a:rPr lang="en-US" sz="1500" dirty="0">
                <a:latin typeface="Trebuchet MS" panose="020B0603020202020204" pitchFamily="34" charset="0"/>
              </a:rPr>
              <a:t> yang </a:t>
            </a:r>
            <a:r>
              <a:rPr lang="en-US" sz="1500" dirty="0" err="1">
                <a:latin typeface="Trebuchet MS" panose="020B0603020202020204" pitchFamily="34" charset="0"/>
              </a:rPr>
              <a:t>terjadi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selama</a:t>
            </a:r>
            <a:r>
              <a:rPr lang="en-US" sz="1500" dirty="0">
                <a:latin typeface="Trebuchet MS" panose="020B0603020202020204" pitchFamily="34" charset="0"/>
              </a:rPr>
              <a:t> 1 </a:t>
            </a:r>
            <a:r>
              <a:rPr lang="en-US" sz="1500" dirty="0" err="1">
                <a:latin typeface="Trebuchet MS" panose="020B0603020202020204" pitchFamily="34" charset="0"/>
              </a:rPr>
              <a:t>bulan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terakhir</a:t>
            </a:r>
            <a:r>
              <a:rPr lang="en-US" sz="1500" dirty="0">
                <a:latin typeface="Trebuchet MS" panose="020B0603020202020204" pitchFamily="34" charset="0"/>
              </a:rPr>
              <a:t>. Salah </a:t>
            </a:r>
            <a:r>
              <a:rPr lang="en-US" sz="1500" dirty="0" err="1">
                <a:latin typeface="Trebuchet MS" panose="020B0603020202020204" pitchFamily="34" charset="0"/>
              </a:rPr>
              <a:t>satunya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terjadi</a:t>
            </a:r>
            <a:r>
              <a:rPr lang="en-US" sz="1500" dirty="0">
                <a:latin typeface="Trebuchet MS" panose="020B0603020202020204" pitchFamily="34" charset="0"/>
              </a:rPr>
              <a:t> di </a:t>
            </a:r>
            <a:r>
              <a:rPr lang="en-US" sz="1500" dirty="0" err="1">
                <a:latin typeface="Trebuchet MS" panose="020B0603020202020204" pitchFamily="34" charset="0"/>
              </a:rPr>
              <a:t>Kabupaten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. Pada 2 April 2020, </a:t>
            </a:r>
            <a:r>
              <a:rPr lang="en-US" sz="1500" dirty="0" err="1">
                <a:latin typeface="Trebuchet MS" panose="020B0603020202020204" pitchFamily="34" charset="0"/>
              </a:rPr>
              <a:t>tanah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pertanian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warga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Desa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Sedang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Kecamatan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Suak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diduga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digusur</a:t>
            </a:r>
            <a:r>
              <a:rPr lang="en-US" sz="1500" dirty="0">
                <a:latin typeface="Trebuchet MS" panose="020B0603020202020204" pitchFamily="34" charset="0"/>
              </a:rPr>
              <a:t> PT MA </a:t>
            </a:r>
            <a:r>
              <a:rPr lang="en-US" sz="1500" dirty="0" err="1">
                <a:latin typeface="Trebuchet MS" panose="020B0603020202020204" pitchFamily="34" charset="0"/>
              </a:rPr>
              <a:t>dibantu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aparat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kepolisian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Pihak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perusahaan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merobohkan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pondok</a:t>
            </a:r>
            <a:r>
              <a:rPr lang="en-US" sz="1500" dirty="0">
                <a:latin typeface="Trebuchet MS" panose="020B0603020202020204" pitchFamily="34" charset="0"/>
              </a:rPr>
              <a:t>–</a:t>
            </a:r>
            <a:r>
              <a:rPr lang="en-US" sz="1500" dirty="0" err="1">
                <a:latin typeface="Trebuchet MS" panose="020B0603020202020204" pitchFamily="34" charset="0"/>
              </a:rPr>
              <a:t>pondok</a:t>
            </a:r>
            <a:r>
              <a:rPr lang="en-US" sz="1500" dirty="0">
                <a:latin typeface="Trebuchet MS" panose="020B0603020202020204" pitchFamily="34" charset="0"/>
              </a:rPr>
              <a:t> para </a:t>
            </a:r>
            <a:r>
              <a:rPr lang="en-US" sz="1500" dirty="0" err="1">
                <a:latin typeface="Trebuchet MS" panose="020B0603020202020204" pitchFamily="34" charset="0"/>
              </a:rPr>
              <a:t>petani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Sementara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padi</a:t>
            </a:r>
            <a:r>
              <a:rPr lang="en-US" sz="1500" dirty="0">
                <a:latin typeface="Trebuchet MS" panose="020B0603020202020204" pitchFamily="34" charset="0"/>
              </a:rPr>
              <a:t> para </a:t>
            </a:r>
            <a:r>
              <a:rPr lang="en-US" sz="1500" dirty="0" err="1">
                <a:latin typeface="Trebuchet MS" panose="020B0603020202020204" pitchFamily="34" charset="0"/>
              </a:rPr>
              <a:t>petani</a:t>
            </a:r>
            <a:r>
              <a:rPr lang="en-US" sz="1500" dirty="0">
                <a:latin typeface="Trebuchet MS" panose="020B0603020202020204" pitchFamily="34" charset="0"/>
              </a:rPr>
              <a:t> yang </a:t>
            </a:r>
            <a:r>
              <a:rPr lang="en-US" sz="1500" dirty="0" err="1">
                <a:latin typeface="Trebuchet MS" panose="020B0603020202020204" pitchFamily="34" charset="0"/>
              </a:rPr>
              <a:t>baru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panen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dibuang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perusahaan</a:t>
            </a:r>
            <a:r>
              <a:rPr lang="en-US" sz="1500" dirty="0">
                <a:latin typeface="Trebuchet MS" panose="020B0603020202020204" pitchFamily="34" charset="0"/>
              </a:rPr>
              <a:t>.            </a:t>
            </a:r>
          </a:p>
          <a:p>
            <a:pPr marL="357188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Trebuchet MS" panose="020B0603020202020204" pitchFamily="34" charset="0"/>
              </a:rPr>
              <a:t>Sumber</a:t>
            </a:r>
            <a:r>
              <a:rPr lang="en-US" sz="1500" dirty="0">
                <a:latin typeface="Trebuchet MS" panose="020B0603020202020204" pitchFamily="34" charset="0"/>
              </a:rPr>
              <a:t>: </a:t>
            </a:r>
            <a:r>
              <a:rPr lang="en-US" sz="1500" dirty="0">
                <a:latin typeface="Trebuchet MS" panose="020B0603020202020204" pitchFamily="34" charset="0"/>
                <a:hlinkClick r:id="rId2"/>
              </a:rPr>
              <a:t>https://www.teras.id/news/pat-2/219865/kpa-catat-9-konflik-agraria-terjadi-selama-masa-pandemi-covid-19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</a:p>
          <a:p>
            <a:pPr marL="357188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>
              <a:latin typeface="Trebuchet MS" panose="020B0603020202020204" pitchFamily="34" charset="0"/>
            </a:endParaRPr>
          </a:p>
          <a:p>
            <a:pPr marL="354013" lvl="1" indent="-354013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1500" dirty="0">
                <a:latin typeface="Trebuchet MS" panose="020B0603020202020204" pitchFamily="34" charset="0"/>
              </a:rPr>
              <a:t>Media</a:t>
            </a:r>
            <a:r>
              <a:rPr lang="en-US" sz="1500" i="1" dirty="0">
                <a:latin typeface="Trebuchet MS" panose="020B0603020202020204" pitchFamily="34" charset="0"/>
              </a:rPr>
              <a:t> sumajaku.com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menulis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adanya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dugaan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pungutan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pembuatan</a:t>
            </a:r>
            <a:r>
              <a:rPr lang="en-US" sz="1500" dirty="0">
                <a:latin typeface="Trebuchet MS" panose="020B0603020202020204" pitchFamily="34" charset="0"/>
              </a:rPr>
              <a:t> KK dan KTP yang </a:t>
            </a:r>
            <a:r>
              <a:rPr lang="en-US" sz="1500" dirty="0" err="1">
                <a:latin typeface="Trebuchet MS" panose="020B0603020202020204" pitchFamily="34" charset="0"/>
              </a:rPr>
              <a:t>jumlahnya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sampai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ratusan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ribu</a:t>
            </a:r>
            <a:r>
              <a:rPr lang="en-US" sz="1500" dirty="0">
                <a:latin typeface="Trebuchet MS" panose="020B0603020202020204" pitchFamily="34" charset="0"/>
              </a:rPr>
              <a:t> rupiah </a:t>
            </a:r>
            <a:r>
              <a:rPr lang="en-US" sz="1500" dirty="0" err="1">
                <a:latin typeface="Trebuchet MS" panose="020B0603020202020204" pitchFamily="34" charset="0"/>
              </a:rPr>
              <a:t>dilakukan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oknum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Sekdes</a:t>
            </a:r>
            <a:r>
              <a:rPr lang="en-US" sz="1500" dirty="0">
                <a:latin typeface="Trebuchet MS" panose="020B0603020202020204" pitchFamily="34" charset="0"/>
              </a:rPr>
              <a:t> Jalur </a:t>
            </a:r>
            <a:r>
              <a:rPr lang="en-US" sz="1500" dirty="0" err="1">
                <a:latin typeface="Trebuchet MS" panose="020B0603020202020204" pitchFamily="34" charset="0"/>
              </a:rPr>
              <a:t>Mulya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berinial</a:t>
            </a:r>
            <a:r>
              <a:rPr lang="en-US" sz="1500" dirty="0">
                <a:latin typeface="Trebuchet MS" panose="020B0603020202020204" pitchFamily="34" charset="0"/>
              </a:rPr>
              <a:t> WR. </a:t>
            </a:r>
            <a:r>
              <a:rPr lang="en-US" sz="1500" dirty="0" err="1">
                <a:latin typeface="Trebuchet MS" panose="020B0603020202020204" pitchFamily="34" charset="0"/>
              </a:rPr>
              <a:t>Selain</a:t>
            </a:r>
            <a:r>
              <a:rPr lang="en-US" sz="1500" dirty="0">
                <a:latin typeface="Trebuchet MS" panose="020B0603020202020204" pitchFamily="34" charset="0"/>
              </a:rPr>
              <a:t> KK dan KTP, </a:t>
            </a:r>
            <a:r>
              <a:rPr lang="en-US" sz="1500" dirty="0" err="1">
                <a:latin typeface="Trebuchet MS" panose="020B0603020202020204" pitchFamily="34" charset="0"/>
              </a:rPr>
              <a:t>pungutan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diberlakukan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dalam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pembuatan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rekomendasi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surat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pindah</a:t>
            </a:r>
            <a:r>
              <a:rPr lang="en-US" sz="1500" dirty="0">
                <a:latin typeface="Trebuchet MS" panose="020B0603020202020204" pitchFamily="34" charset="0"/>
              </a:rPr>
              <a:t> nikah. </a:t>
            </a:r>
            <a:r>
              <a:rPr lang="en-US" sz="1500" dirty="0" err="1">
                <a:latin typeface="Trebuchet MS" panose="020B0603020202020204" pitchFamily="34" charset="0"/>
              </a:rPr>
              <a:t>Camat</a:t>
            </a:r>
            <a:r>
              <a:rPr lang="en-US" sz="1500" dirty="0">
                <a:latin typeface="Trebuchet MS" panose="020B0603020202020204" pitchFamily="34" charset="0"/>
              </a:rPr>
              <a:t> Muara </a:t>
            </a:r>
            <a:r>
              <a:rPr lang="en-US" sz="1500" dirty="0" err="1">
                <a:latin typeface="Trebuchet MS" panose="020B0603020202020204" pitchFamily="34" charset="0"/>
              </a:rPr>
              <a:t>Sugihan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Subakir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menyatakan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belum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menerima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laporan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soal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itu</a:t>
            </a:r>
            <a:r>
              <a:rPr lang="en-US" sz="1500" dirty="0">
                <a:latin typeface="Trebuchet MS" panose="020B0603020202020204" pitchFamily="34" charset="0"/>
              </a:rPr>
              <a:t>.           </a:t>
            </a:r>
          </a:p>
          <a:p>
            <a:pPr marL="357188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Trebuchet MS" panose="020B0603020202020204" pitchFamily="34" charset="0"/>
              </a:rPr>
              <a:t>Sumber</a:t>
            </a:r>
            <a:r>
              <a:rPr lang="en-US" sz="1500" dirty="0">
                <a:latin typeface="Trebuchet MS" panose="020B0603020202020204" pitchFamily="34" charset="0"/>
              </a:rPr>
              <a:t>: </a:t>
            </a:r>
            <a:r>
              <a:rPr lang="sv-SE" sz="1500" dirty="0">
                <a:latin typeface="Trebuchet MS" panose="020B0603020202020204" pitchFamily="34" charset="0"/>
                <a:hlinkClick r:id="rId3"/>
              </a:rPr>
              <a:t>http://sumajaku.com/2020/04/14/oknum-sekdes-diduga-punggut-biaya-pembuatan-ktp/</a:t>
            </a:r>
            <a:r>
              <a:rPr lang="sv-SE" sz="1500" dirty="0">
                <a:latin typeface="Trebuchet MS" panose="020B0603020202020204" pitchFamily="34" charset="0"/>
              </a:rPr>
              <a:t> 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US" sz="1500" dirty="0">
              <a:latin typeface="Trebuchet MS" panose="020B060302020202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1500" dirty="0" err="1">
                <a:latin typeface="Trebuchet MS" panose="020B0603020202020204" pitchFamily="34" charset="0"/>
              </a:rPr>
              <a:t>Komisi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Perlindungan</a:t>
            </a:r>
            <a:r>
              <a:rPr lang="en-US" sz="1500" dirty="0">
                <a:latin typeface="Trebuchet MS" panose="020B0603020202020204" pitchFamily="34" charset="0"/>
              </a:rPr>
              <a:t> Anak Daerah (KPAD)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Bidang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Evaluasi</a:t>
            </a:r>
            <a:r>
              <a:rPr lang="en-US" sz="1500" dirty="0">
                <a:latin typeface="Trebuchet MS" panose="020B0603020202020204" pitchFamily="34" charset="0"/>
              </a:rPr>
              <a:t> dan Monitoring, </a:t>
            </a:r>
            <a:r>
              <a:rPr lang="en-US" sz="1500" dirty="0" err="1">
                <a:latin typeface="Trebuchet MS" panose="020B0603020202020204" pitchFamily="34" charset="0"/>
              </a:rPr>
              <a:t>Martopo</a:t>
            </a:r>
            <a:r>
              <a:rPr lang="en-US" sz="1500" dirty="0">
                <a:latin typeface="Trebuchet MS" panose="020B0603020202020204" pitchFamily="34" charset="0"/>
              </a:rPr>
              <a:t> Yusuf, </a:t>
            </a:r>
            <a:r>
              <a:rPr lang="en-US" sz="1500" dirty="0" err="1">
                <a:latin typeface="Trebuchet MS" panose="020B0603020202020204" pitchFamily="34" charset="0"/>
              </a:rPr>
              <a:t>mengecam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keras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perbuatan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terlapor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atas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dugaan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pencabulan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terhadap</a:t>
            </a:r>
            <a:r>
              <a:rPr lang="en-US" sz="1500" dirty="0">
                <a:latin typeface="Trebuchet MS" panose="020B0603020202020204" pitchFamily="34" charset="0"/>
              </a:rPr>
              <a:t> SS (14). </a:t>
            </a:r>
            <a:r>
              <a:rPr lang="en-US" sz="1500" dirty="0" err="1">
                <a:latin typeface="Trebuchet MS" panose="020B0603020202020204" pitchFamily="34" charset="0"/>
              </a:rPr>
              <a:t>Dia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memantau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US" sz="1500" dirty="0" err="1">
                <a:latin typeface="Trebuchet MS" panose="020B0603020202020204" pitchFamily="34" charset="0"/>
              </a:rPr>
              <a:t>mengawasi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serta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memastikan</a:t>
            </a:r>
            <a:r>
              <a:rPr lang="en-US" sz="1500" dirty="0">
                <a:latin typeface="Trebuchet MS" panose="020B0603020202020204" pitchFamily="34" charset="0"/>
              </a:rPr>
              <a:t> problem </a:t>
            </a:r>
            <a:r>
              <a:rPr lang="en-US" sz="1500" dirty="0" err="1">
                <a:latin typeface="Trebuchet MS" panose="020B0603020202020204" pitchFamily="34" charset="0"/>
              </a:rPr>
              <a:t>terhadap</a:t>
            </a:r>
            <a:r>
              <a:rPr lang="en-US" sz="1500" dirty="0">
                <a:latin typeface="Trebuchet MS" panose="020B0603020202020204" pitchFamily="34" charset="0"/>
              </a:rPr>
              <a:t> SS </a:t>
            </a:r>
            <a:r>
              <a:rPr lang="en-US" sz="1500" dirty="0" err="1">
                <a:latin typeface="Trebuchet MS" panose="020B0603020202020204" pitchFamily="34" charset="0"/>
              </a:rPr>
              <a:t>selesai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US" sz="1500" dirty="0" err="1">
                <a:latin typeface="Trebuchet MS" panose="020B0603020202020204" pitchFamily="34" charset="0"/>
              </a:rPr>
              <a:t>mendapat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kepastian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hukum</a:t>
            </a:r>
            <a:r>
              <a:rPr lang="en-US" sz="1500" dirty="0">
                <a:latin typeface="Trebuchet MS" panose="020B0603020202020204" pitchFamily="34" charset="0"/>
              </a:rPr>
              <a:t>. SS </a:t>
            </a:r>
            <a:r>
              <a:rPr lang="en-US" sz="1500" dirty="0" err="1">
                <a:latin typeface="Trebuchet MS" panose="020B0603020202020204" pitchFamily="34" charset="0"/>
              </a:rPr>
              <a:t>menjadi</a:t>
            </a:r>
            <a:r>
              <a:rPr lang="en-US" sz="1500" dirty="0">
                <a:latin typeface="Trebuchet MS" panose="020B0603020202020204" pitchFamily="34" charset="0"/>
              </a:rPr>
              <a:t> korban </a:t>
            </a:r>
            <a:r>
              <a:rPr lang="en-US" sz="1500" dirty="0" err="1">
                <a:latin typeface="Trebuchet MS" panose="020B0603020202020204" pitchFamily="34" charset="0"/>
              </a:rPr>
              <a:t>pelecehan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seksual</a:t>
            </a:r>
            <a:r>
              <a:rPr lang="en-US" sz="1500" dirty="0">
                <a:latin typeface="Trebuchet MS" panose="020B0603020202020204" pitchFamily="34" charset="0"/>
              </a:rPr>
              <a:t> RM di salah </a:t>
            </a:r>
            <a:r>
              <a:rPr lang="en-US" sz="1500" dirty="0" err="1">
                <a:latin typeface="Trebuchet MS" panose="020B0603020202020204" pitchFamily="34" charset="0"/>
              </a:rPr>
              <a:t>satu</a:t>
            </a:r>
            <a:r>
              <a:rPr lang="en-US" sz="1500" dirty="0">
                <a:latin typeface="Trebuchet MS" panose="020B0603020202020204" pitchFamily="34" charset="0"/>
              </a:rPr>
              <a:t> hotel di Palembang, </a:t>
            </a:r>
            <a:r>
              <a:rPr lang="en-US" sz="1500" dirty="0" err="1">
                <a:latin typeface="Trebuchet MS" panose="020B0603020202020204" pitchFamily="34" charset="0"/>
              </a:rPr>
              <a:t>Maret</a:t>
            </a:r>
            <a:r>
              <a:rPr lang="en-US" sz="1500" dirty="0">
                <a:latin typeface="Trebuchet MS" panose="020B0603020202020204" pitchFamily="34" charset="0"/>
              </a:rPr>
              <a:t> 2020.       </a:t>
            </a:r>
          </a:p>
          <a:p>
            <a:pPr marL="363538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Trebuchet MS" panose="020B0603020202020204" pitchFamily="34" charset="0"/>
              </a:rPr>
              <a:t>Sumber</a:t>
            </a:r>
            <a:r>
              <a:rPr lang="en-US" sz="1500" dirty="0">
                <a:latin typeface="Trebuchet MS" panose="020B0603020202020204" pitchFamily="34" charset="0"/>
              </a:rPr>
              <a:t>: </a:t>
            </a:r>
            <a:r>
              <a:rPr lang="en-US" sz="1500" dirty="0">
                <a:latin typeface="Trebuchet MS" panose="020B0603020202020204" pitchFamily="34" charset="0"/>
                <a:hlinkClick r:id="rId4"/>
              </a:rPr>
              <a:t>http://jurnalsumatra.com/martopo-yusuf-kecam-pelaku-pencabul-ss/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</a:p>
          <a:p>
            <a:pPr marL="357188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>
              <a:latin typeface="Trebuchet MS" panose="020B0603020202020204" pitchFamily="34" charset="0"/>
            </a:endParaRP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xmlns="" id="{448E3390-9E34-4D26-BA7F-183F20647589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xmlns="" id="{40694503-72CC-465A-AC64-81FFDEE08A6B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19" name="Picture 1">
                <a:extLst>
                  <a:ext uri="{FF2B5EF4-FFF2-40B4-BE49-F238E27FC236}">
                    <a16:creationId xmlns:a16="http://schemas.microsoft.com/office/drawing/2014/main" xmlns="" id="{425EE938-0EF7-4343-A4C1-E78FF212C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Placeholder 1">
                <a:extLst>
                  <a:ext uri="{FF2B5EF4-FFF2-40B4-BE49-F238E27FC236}">
                    <a16:creationId xmlns:a16="http://schemas.microsoft.com/office/drawing/2014/main" xmlns="" id="{8A9DC86E-DBF4-4A3D-9705-B99D4690581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" name="Text Placeholder 1">
              <a:extLst>
                <a:ext uri="{FF2B5EF4-FFF2-40B4-BE49-F238E27FC236}">
                  <a16:creationId xmlns:a16="http://schemas.microsoft.com/office/drawing/2014/main" xmlns="" id="{9B194A8B-3810-4B09-BEDC-63EDFB3012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C0DCCDCD-C3E0-4723-830C-A734A8F24C60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8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xmlns="" id="{186E330F-75F6-4933-AF9B-D70193F2BEE0}"/>
              </a:ext>
            </a:extLst>
          </p:cNvPr>
          <p:cNvSpPr/>
          <p:nvPr/>
        </p:nvSpPr>
        <p:spPr>
          <a:xfrm>
            <a:off x="-300344" y="85792"/>
            <a:ext cx="7754089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BERITA POSITIF, ISU POTENSI NEGATIF &amp; NEGATIF 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46CB968-5E02-404B-B1E4-3B83E5A46E4B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23" name="image2.png">
              <a:extLst>
                <a:ext uri="{FF2B5EF4-FFF2-40B4-BE49-F238E27FC236}">
                  <a16:creationId xmlns:a16="http://schemas.microsoft.com/office/drawing/2014/main" xmlns="" id="{7D7535A8-84A8-49EC-811B-74C6042D9D7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image6.png">
              <a:extLst>
                <a:ext uri="{FF2B5EF4-FFF2-40B4-BE49-F238E27FC236}">
                  <a16:creationId xmlns:a16="http://schemas.microsoft.com/office/drawing/2014/main" xmlns="" id="{1CE7E157-509B-4996-B009-B19D0567C4F4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83189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14" y="685072"/>
            <a:ext cx="11380371" cy="5817623"/>
          </a:xfrm>
          <a:ln>
            <a:noFill/>
          </a:ln>
        </p:spPr>
        <p:txBody>
          <a:bodyPr>
            <a:noAutofit/>
          </a:bodyPr>
          <a:lstStyle/>
          <a:p>
            <a:pPr marL="306388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500" dirty="0" err="1">
                <a:latin typeface="Trebuchet MS" panose="020B0603020202020204" pitchFamily="34" charset="0"/>
              </a:rPr>
              <a:t>Isu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potensi</a:t>
            </a: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negatif</a:t>
            </a:r>
            <a:r>
              <a:rPr lang="en-US" sz="1500" dirty="0">
                <a:latin typeface="Trebuchet MS" panose="020B0603020202020204" pitchFamily="34" charset="0"/>
              </a:rPr>
              <a:t>:</a:t>
            </a:r>
          </a:p>
          <a:p>
            <a:pPr marL="306388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d-ID" sz="1500" dirty="0">
              <a:latin typeface="Trebuchet MS" panose="020B060302020202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sz="1500" dirty="0" err="1">
                <a:latin typeface="Trebuchet MS" panose="020B0603020202020204" pitchFamily="34" charset="0"/>
              </a:rPr>
              <a:t>Suryani</a:t>
            </a:r>
            <a:r>
              <a:rPr lang="en-US" sz="1500" dirty="0">
                <a:latin typeface="Trebuchet MS" panose="020B0603020202020204" pitchFamily="34" charset="0"/>
              </a:rPr>
              <a:t> (70), </a:t>
            </a:r>
            <a:r>
              <a:rPr lang="en-US" sz="1500" dirty="0" err="1">
                <a:latin typeface="Trebuchet MS" panose="020B0603020202020204" pitchFamily="34" charset="0"/>
              </a:rPr>
              <a:t>warga</a:t>
            </a:r>
            <a:r>
              <a:rPr lang="en-US" sz="1500" dirty="0">
                <a:latin typeface="Trebuchet MS" panose="020B0603020202020204" pitchFamily="34" charset="0"/>
              </a:rPr>
              <a:t> Dusun 4 </a:t>
            </a:r>
            <a:r>
              <a:rPr lang="en-US" sz="1500" dirty="0" err="1">
                <a:latin typeface="Trebuchet MS" panose="020B0603020202020204" pitchFamily="34" charset="0"/>
              </a:rPr>
              <a:t>Desa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Tebing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Abang</a:t>
            </a:r>
            <a:r>
              <a:rPr lang="en-US" sz="1500" dirty="0">
                <a:latin typeface="Trebuchet MS" panose="020B0603020202020204" pitchFamily="34" charset="0"/>
              </a:rPr>
              <a:t>, Rantau </a:t>
            </a:r>
            <a:r>
              <a:rPr lang="en-US" sz="1500" dirty="0" err="1">
                <a:latin typeface="Trebuchet MS" panose="020B0603020202020204" pitchFamily="34" charset="0"/>
              </a:rPr>
              <a:t>Bayur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luput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dari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bantuan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Pemkab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Dia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tinggal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seorang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diri</a:t>
            </a:r>
            <a:r>
              <a:rPr lang="en-US" sz="1500" dirty="0">
                <a:latin typeface="Trebuchet MS" panose="020B0603020202020204" pitchFamily="34" charset="0"/>
              </a:rPr>
              <a:t> di </a:t>
            </a:r>
            <a:r>
              <a:rPr lang="en-US" sz="1500" dirty="0" err="1">
                <a:latin typeface="Trebuchet MS" panose="020B0603020202020204" pitchFamily="34" charset="0"/>
              </a:rPr>
              <a:t>rumah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beratapkan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seng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US" sz="1500" dirty="0" err="1">
                <a:latin typeface="Trebuchet MS" panose="020B0603020202020204" pitchFamily="34" charset="0"/>
              </a:rPr>
              <a:t>berdinding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kayu</a:t>
            </a:r>
            <a:r>
              <a:rPr lang="en-US" sz="1500" dirty="0">
                <a:latin typeface="Trebuchet MS" panose="020B0603020202020204" pitchFamily="34" charset="0"/>
              </a:rPr>
              <a:t> yang </a:t>
            </a:r>
            <a:r>
              <a:rPr lang="en-US" sz="1500" dirty="0" err="1">
                <a:latin typeface="Trebuchet MS" panose="020B0603020202020204" pitchFamily="34" charset="0"/>
              </a:rPr>
              <a:t>sudah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lapuk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Makanan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didapat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dari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cucunya</a:t>
            </a:r>
            <a:r>
              <a:rPr lang="en-US" sz="1500" dirty="0">
                <a:latin typeface="Trebuchet MS" panose="020B0603020202020204" pitchFamily="34" charset="0"/>
              </a:rPr>
              <a:t> yang </a:t>
            </a:r>
            <a:r>
              <a:rPr lang="en-US" sz="1500" dirty="0" err="1">
                <a:latin typeface="Trebuchet MS" panose="020B0603020202020204" pitchFamily="34" charset="0"/>
              </a:rPr>
              <a:t>jauh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merantau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atau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warga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sekitar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Warga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setempat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Bigas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mengatakan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Suryani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belum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mendapat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bantuan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dari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Pemkab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atau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pemerintah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pusat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Dia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berharap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Dinsos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US" sz="1500" dirty="0" err="1">
                <a:latin typeface="Trebuchet MS" panose="020B0603020202020204" pitchFamily="34" charset="0"/>
              </a:rPr>
              <a:t>pemerintah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desa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selektif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memberikan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bantuan</a:t>
            </a:r>
            <a:r>
              <a:rPr lang="en-US" sz="1500" dirty="0">
                <a:latin typeface="Trebuchet MS" panose="020B0603020202020204" pitchFamily="34" charset="0"/>
              </a:rPr>
              <a:t>.          </a:t>
            </a:r>
          </a:p>
          <a:p>
            <a:pPr marL="354013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Trebuchet MS" panose="020B0603020202020204" pitchFamily="34" charset="0"/>
              </a:rPr>
              <a:t>Sumber</a:t>
            </a:r>
            <a:r>
              <a:rPr lang="en-US" sz="1500" dirty="0">
                <a:latin typeface="Trebuchet MS" panose="020B0603020202020204" pitchFamily="34" charset="0"/>
              </a:rPr>
              <a:t>: </a:t>
            </a:r>
            <a:r>
              <a:rPr lang="en-US" sz="1500" dirty="0">
                <a:latin typeface="Trebuchet MS" panose="020B0603020202020204" pitchFamily="34" charset="0"/>
                <a:hlinkClick r:id="rId2"/>
              </a:rPr>
              <a:t>https://matapublik.co/2020/04/11/tinggal-seorang-diri-nenek-paruh-baya-ini-belum-tersentuh-bantuan/</a:t>
            </a:r>
            <a:endParaRPr lang="en-US" sz="1500" dirty="0">
              <a:latin typeface="Trebuchet MS" panose="020B0603020202020204" pitchFamily="34" charset="0"/>
            </a:endParaRPr>
          </a:p>
          <a:p>
            <a:pPr marL="363538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>
              <a:latin typeface="Trebuchet MS" panose="020B060302020202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1500" dirty="0">
                <a:latin typeface="Trebuchet MS" panose="020B0603020202020204" pitchFamily="34" charset="0"/>
              </a:rPr>
              <a:t>Emi </a:t>
            </a:r>
            <a:r>
              <a:rPr lang="en-US" sz="1500" dirty="0" err="1">
                <a:latin typeface="Trebuchet MS" panose="020B0603020202020204" pitchFamily="34" charset="0"/>
              </a:rPr>
              <a:t>Sumirta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dari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Fraksi</a:t>
            </a:r>
            <a:r>
              <a:rPr lang="en-US" sz="1500" dirty="0">
                <a:latin typeface="Trebuchet MS" panose="020B0603020202020204" pitchFamily="34" charset="0"/>
              </a:rPr>
              <a:t> PKB </a:t>
            </a:r>
            <a:r>
              <a:rPr lang="en-US" sz="1500" dirty="0" err="1">
                <a:latin typeface="Trebuchet MS" panose="020B0603020202020204" pitchFamily="34" charset="0"/>
              </a:rPr>
              <a:t>meminta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pihak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pemerintah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untuk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dapat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mencari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solusi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melakukan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percepatan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dalam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pembagian</a:t>
            </a:r>
            <a:r>
              <a:rPr lang="en-US" sz="1500" dirty="0">
                <a:latin typeface="Trebuchet MS" panose="020B0603020202020204" pitchFamily="34" charset="0"/>
              </a:rPr>
              <a:t> masker </a:t>
            </a:r>
            <a:r>
              <a:rPr lang="en-US" sz="1500" dirty="0" err="1">
                <a:latin typeface="Trebuchet MS" panose="020B0603020202020204" pitchFamily="34" charset="0"/>
              </a:rPr>
              <a:t>untuk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warga</a:t>
            </a:r>
            <a:r>
              <a:rPr lang="en-US" sz="1500" dirty="0">
                <a:latin typeface="Trebuchet MS" panose="020B0603020202020204" pitchFamily="34" charset="0"/>
              </a:rPr>
              <a:t> wilayah </a:t>
            </a:r>
            <a:r>
              <a:rPr lang="en-US" sz="1500" dirty="0" err="1">
                <a:latin typeface="Trebuchet MS" panose="020B0603020202020204" pitchFamily="34" charset="0"/>
              </a:rPr>
              <a:t>perairan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Menurutnya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masyarakat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perairan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sangat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butuh</a:t>
            </a:r>
            <a:r>
              <a:rPr lang="en-US" sz="1500" dirty="0">
                <a:latin typeface="Trebuchet MS" panose="020B0603020202020204" pitchFamily="34" charset="0"/>
              </a:rPr>
              <a:t> masker </a:t>
            </a:r>
            <a:r>
              <a:rPr lang="en-US" sz="1500" dirty="0" err="1">
                <a:latin typeface="Trebuchet MS" panose="020B0603020202020204" pitchFamily="34" charset="0"/>
              </a:rPr>
              <a:t>saat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ini</a:t>
            </a:r>
            <a:r>
              <a:rPr lang="en-US" sz="1500" dirty="0">
                <a:latin typeface="Trebuchet MS" panose="020B0603020202020204" pitchFamily="34" charset="0"/>
              </a:rPr>
              <a:t> dan </a:t>
            </a:r>
            <a:r>
              <a:rPr lang="en-US" sz="1500" dirty="0" err="1">
                <a:latin typeface="Trebuchet MS" panose="020B0603020202020204" pitchFamily="34" charset="0"/>
              </a:rPr>
              <a:t>belum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ada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pembagian</a:t>
            </a:r>
            <a:r>
              <a:rPr lang="en-US" sz="1500" dirty="0">
                <a:latin typeface="Trebuchet MS" panose="020B0603020202020204" pitchFamily="34" charset="0"/>
              </a:rPr>
              <a:t> masker </a:t>
            </a:r>
            <a:r>
              <a:rPr lang="en-US" sz="1500" dirty="0" err="1">
                <a:latin typeface="Trebuchet MS" panose="020B0603020202020204" pitchFamily="34" charset="0"/>
              </a:rPr>
              <a:t>dari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pihak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Pemkab</a:t>
            </a:r>
            <a:r>
              <a:rPr lang="en-US" sz="1500" dirty="0">
                <a:latin typeface="Trebuchet MS" panose="020B0603020202020204" pitchFamily="34" charset="0"/>
              </a:rPr>
              <a:t>.            </a:t>
            </a:r>
          </a:p>
          <a:p>
            <a:pPr marL="354013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Trebuchet MS" panose="020B0603020202020204" pitchFamily="34" charset="0"/>
              </a:rPr>
              <a:t>Sumber</a:t>
            </a:r>
            <a:r>
              <a:rPr lang="en-US" sz="1500" dirty="0">
                <a:latin typeface="Trebuchet MS" panose="020B0603020202020204" pitchFamily="34" charset="0"/>
              </a:rPr>
              <a:t>: </a:t>
            </a:r>
            <a:r>
              <a:rPr lang="en-US" sz="1500" dirty="0">
                <a:latin typeface="Trebuchet MS" panose="020B0603020202020204" pitchFamily="34" charset="0"/>
                <a:hlinkClick r:id="rId3"/>
              </a:rPr>
              <a:t>https://sumeks.co/cegah-covid-19-warga-perairan-banyuasin-butuh-masker/</a:t>
            </a:r>
            <a:r>
              <a:rPr lang="en-US" sz="1500" dirty="0">
                <a:latin typeface="Trebuchet MS" panose="020B0603020202020204" pitchFamily="34" charset="0"/>
              </a:rPr>
              <a:t>  </a:t>
            </a:r>
          </a:p>
          <a:p>
            <a:pPr marL="363538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>
              <a:latin typeface="Trebuchet MS" panose="020B0603020202020204" pitchFamily="34" charset="0"/>
            </a:endParaRPr>
          </a:p>
          <a:p>
            <a:pPr marL="363538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>
              <a:latin typeface="Trebuchet MS" panose="020B0603020202020204" pitchFamily="34" charset="0"/>
            </a:endParaRPr>
          </a:p>
          <a:p>
            <a:pPr marL="306388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500" dirty="0" err="1">
                <a:latin typeface="Trebuchet MS" panose="020B0603020202020204" pitchFamily="34" charset="0"/>
              </a:rPr>
              <a:t>Isu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negatif</a:t>
            </a:r>
            <a:r>
              <a:rPr lang="en-US" sz="1500" dirty="0">
                <a:latin typeface="Trebuchet MS" panose="020B0603020202020204" pitchFamily="34" charset="0"/>
              </a:rPr>
              <a:t>:</a:t>
            </a:r>
          </a:p>
          <a:p>
            <a:pPr marL="306388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d-ID" sz="1500" dirty="0">
              <a:latin typeface="Trebuchet MS" panose="020B060302020202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 err="1">
                <a:latin typeface="Trebuchet MS" panose="020B0603020202020204" pitchFamily="34" charset="0"/>
              </a:rPr>
              <a:t>Seorang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pegawai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Disdikbud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berinisial</a:t>
            </a:r>
            <a:r>
              <a:rPr lang="en-US" sz="1500" dirty="0">
                <a:latin typeface="Trebuchet MS" panose="020B0603020202020204" pitchFamily="34" charset="0"/>
              </a:rPr>
              <a:t> MF </a:t>
            </a:r>
            <a:r>
              <a:rPr lang="en-US" sz="1500" dirty="0" err="1">
                <a:latin typeface="Trebuchet MS" panose="020B0603020202020204" pitchFamily="34" charset="0"/>
              </a:rPr>
              <a:t>terjerat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kasus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narkoba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Dia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menyerahkan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diri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Polres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Banyuasin</a:t>
            </a:r>
            <a:r>
              <a:rPr lang="en-US" sz="1500" dirty="0">
                <a:latin typeface="Trebuchet MS" panose="020B0603020202020204" pitchFamily="34" charset="0"/>
              </a:rPr>
              <a:t>, </a:t>
            </a:r>
            <a:r>
              <a:rPr lang="en-US" sz="1500" dirty="0" err="1">
                <a:latin typeface="Trebuchet MS" panose="020B0603020202020204" pitchFamily="34" charset="0"/>
              </a:rPr>
              <a:t>Kamis</a:t>
            </a:r>
            <a:r>
              <a:rPr lang="en-US" sz="1500" dirty="0">
                <a:latin typeface="Trebuchet MS" panose="020B0603020202020204" pitchFamily="34" charset="0"/>
              </a:rPr>
              <a:t> (9/4), </a:t>
            </a:r>
            <a:r>
              <a:rPr lang="en-US" sz="1500" dirty="0" err="1">
                <a:latin typeface="Trebuchet MS" panose="020B0603020202020204" pitchFamily="34" charset="0"/>
              </a:rPr>
              <a:t>setelah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sebelumnya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rumahnya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digerebek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polisi</a:t>
            </a:r>
            <a:r>
              <a:rPr lang="en-US" sz="1500" dirty="0">
                <a:latin typeface="Trebuchet MS" panose="020B0603020202020204" pitchFamily="34" charset="0"/>
              </a:rPr>
              <a:t>. </a:t>
            </a:r>
            <a:r>
              <a:rPr lang="en-US" sz="1500" dirty="0" err="1">
                <a:latin typeface="Trebuchet MS" panose="020B0603020202020204" pitchFamily="34" charset="0"/>
              </a:rPr>
              <a:t>Tersangka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dijerat</a:t>
            </a:r>
            <a:r>
              <a:rPr lang="en-US" sz="1500" dirty="0">
                <a:latin typeface="Trebuchet MS" panose="020B0603020202020204" pitchFamily="34" charset="0"/>
              </a:rPr>
              <a:t> UU </a:t>
            </a:r>
            <a:r>
              <a:rPr lang="en-US" sz="1500" dirty="0" err="1">
                <a:latin typeface="Trebuchet MS" panose="020B0603020202020204" pitchFamily="34" charset="0"/>
              </a:rPr>
              <a:t>Narkotika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dengan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ancaman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hukuman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penjara</a:t>
            </a:r>
            <a:r>
              <a:rPr lang="en-US" sz="1500" dirty="0">
                <a:latin typeface="Trebuchet MS" panose="020B0603020202020204" pitchFamily="34" charset="0"/>
              </a:rPr>
              <a:t> 4 </a:t>
            </a:r>
            <a:r>
              <a:rPr lang="en-US" sz="1500" dirty="0" err="1">
                <a:latin typeface="Trebuchet MS" panose="020B0603020202020204" pitchFamily="34" charset="0"/>
              </a:rPr>
              <a:t>tahun</a:t>
            </a:r>
            <a:r>
              <a:rPr lang="en-US" sz="1500" dirty="0">
                <a:latin typeface="Trebuchet MS" panose="020B0603020202020204" pitchFamily="34" charset="0"/>
              </a:rPr>
              <a:t>. BKPSDM </a:t>
            </a:r>
            <a:r>
              <a:rPr lang="en-US" sz="1500" dirty="0" err="1">
                <a:latin typeface="Trebuchet MS" panose="020B0603020202020204" pitchFamily="34" charset="0"/>
              </a:rPr>
              <a:t>menyatakan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segera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memberikan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sanksi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atas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</a:rPr>
              <a:t>keterlibatan</a:t>
            </a:r>
            <a:r>
              <a:rPr lang="en-US" sz="1500" dirty="0">
                <a:latin typeface="Trebuchet MS" panose="020B0603020202020204" pitchFamily="34" charset="0"/>
              </a:rPr>
              <a:t> ASN </a:t>
            </a:r>
            <a:r>
              <a:rPr lang="en-US" sz="1500" dirty="0" err="1">
                <a:latin typeface="Trebuchet MS" panose="020B0603020202020204" pitchFamily="34" charset="0"/>
              </a:rPr>
              <a:t>tersebut</a:t>
            </a:r>
            <a:r>
              <a:rPr lang="en-US" sz="1500" dirty="0">
                <a:latin typeface="Trebuchet MS" panose="020B0603020202020204" pitchFamily="34" charset="0"/>
              </a:rPr>
              <a:t>.            </a:t>
            </a:r>
          </a:p>
          <a:p>
            <a:pPr marL="354013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Trebuchet MS" panose="020B0603020202020204" pitchFamily="34" charset="0"/>
              </a:rPr>
              <a:t>Sumber</a:t>
            </a:r>
            <a:r>
              <a:rPr lang="en-US" sz="1500" dirty="0">
                <a:latin typeface="Trebuchet MS" panose="020B0603020202020204" pitchFamily="34" charset="0"/>
              </a:rPr>
              <a:t>: </a:t>
            </a:r>
            <a:r>
              <a:rPr lang="en-US" sz="1500" dirty="0">
                <a:latin typeface="Trebuchet MS" panose="020B0603020202020204" pitchFamily="34" charset="0"/>
                <a:hlinkClick r:id="rId4"/>
              </a:rPr>
              <a:t>https://sumeks.co/pejabat-tersandung-narkoba-ini-kata-kadisdikbud-banyuasin/</a:t>
            </a:r>
            <a:r>
              <a:rPr lang="en-US" sz="1500" dirty="0">
                <a:latin typeface="Trebuchet MS" panose="020B0603020202020204" pitchFamily="34" charset="0"/>
              </a:rPr>
              <a:t> </a:t>
            </a:r>
          </a:p>
          <a:p>
            <a:pPr marL="357188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>
              <a:latin typeface="Trebuchet MS" panose="020B0603020202020204" pitchFamily="34" charset="0"/>
            </a:endParaRP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xmlns="" id="{448E3390-9E34-4D26-BA7F-183F20647589}"/>
              </a:ext>
            </a:extLst>
          </p:cNvPr>
          <p:cNvGrpSpPr/>
          <p:nvPr/>
        </p:nvGrpSpPr>
        <p:grpSpPr>
          <a:xfrm>
            <a:off x="10441253" y="0"/>
            <a:ext cx="1750747" cy="581025"/>
            <a:chOff x="8169011" y="323859"/>
            <a:chExt cx="1750747" cy="581025"/>
          </a:xfrm>
        </p:grpSpPr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xmlns="" id="{40694503-72CC-465A-AC64-81FFDEE08A6B}"/>
                </a:ext>
              </a:extLst>
            </p:cNvPr>
            <p:cNvGrpSpPr/>
            <p:nvPr/>
          </p:nvGrpSpPr>
          <p:grpSpPr>
            <a:xfrm>
              <a:off x="8169011" y="323859"/>
              <a:ext cx="1750747" cy="581025"/>
              <a:chOff x="8169011" y="323859"/>
              <a:chExt cx="1750747" cy="581025"/>
            </a:xfrm>
          </p:grpSpPr>
          <p:pic>
            <p:nvPicPr>
              <p:cNvPr id="19" name="Picture 1">
                <a:extLst>
                  <a:ext uri="{FF2B5EF4-FFF2-40B4-BE49-F238E27FC236}">
                    <a16:creationId xmlns:a16="http://schemas.microsoft.com/office/drawing/2014/main" xmlns="" id="{425EE938-0EF7-4343-A4C1-E78FF212C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8758" y="323859"/>
                <a:ext cx="16510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Placeholder 1">
                <a:extLst>
                  <a:ext uri="{FF2B5EF4-FFF2-40B4-BE49-F238E27FC236}">
                    <a16:creationId xmlns:a16="http://schemas.microsoft.com/office/drawing/2014/main" xmlns="" id="{8A9DC86E-DBF4-4A3D-9705-B99D4690581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9011" y="323859"/>
                <a:ext cx="113506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4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" name="Text Placeholder 1">
              <a:extLst>
                <a:ext uri="{FF2B5EF4-FFF2-40B4-BE49-F238E27FC236}">
                  <a16:creationId xmlns:a16="http://schemas.microsoft.com/office/drawing/2014/main" xmlns="" id="{9B194A8B-3810-4B09-BEDC-63EDFB3012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70482" y="463550"/>
              <a:ext cx="152121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charset="0"/>
                </a:rPr>
                <a:t>MONITORING MEDIA</a:t>
              </a:r>
            </a:p>
          </p:txBody>
        </p:sp>
      </p:grp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C0DCCDCD-C3E0-4723-830C-A734A8F24C60}"/>
              </a:ext>
            </a:extLst>
          </p:cNvPr>
          <p:cNvSpPr txBox="1">
            <a:spLocks/>
          </p:cNvSpPr>
          <p:nvPr/>
        </p:nvSpPr>
        <p:spPr>
          <a:xfrm>
            <a:off x="11786185" y="6467186"/>
            <a:ext cx="405815" cy="39081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FC1EC9-6E87-4C14-88BA-50E4553031E4}" type="slidenum">
              <a:rPr lang="id-ID" sz="16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9</a:t>
            </a:fld>
            <a:endParaRPr 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xmlns="" id="{186E330F-75F6-4933-AF9B-D70193F2BEE0}"/>
              </a:ext>
            </a:extLst>
          </p:cNvPr>
          <p:cNvSpPr/>
          <p:nvPr/>
        </p:nvSpPr>
        <p:spPr>
          <a:xfrm>
            <a:off x="-300344" y="85792"/>
            <a:ext cx="7754089" cy="4952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BERITA POSITIF, ISU POTENSI NEGATIF &amp; NEGATIF 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46CB968-5E02-404B-B1E4-3B83E5A46E4B}"/>
              </a:ext>
            </a:extLst>
          </p:cNvPr>
          <p:cNvGrpSpPr/>
          <p:nvPr/>
        </p:nvGrpSpPr>
        <p:grpSpPr>
          <a:xfrm>
            <a:off x="9637295" y="6467186"/>
            <a:ext cx="2060730" cy="326269"/>
            <a:chOff x="5625022" y="4888117"/>
            <a:chExt cx="4039599" cy="651097"/>
          </a:xfrm>
        </p:grpSpPr>
        <p:pic>
          <p:nvPicPr>
            <p:cNvPr id="23" name="image2.png">
              <a:extLst>
                <a:ext uri="{FF2B5EF4-FFF2-40B4-BE49-F238E27FC236}">
                  <a16:creationId xmlns:a16="http://schemas.microsoft.com/office/drawing/2014/main" xmlns="" id="{7D7535A8-84A8-49EC-811B-74C6042D9D7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249908" y="4986318"/>
              <a:ext cx="3414713" cy="496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image6.png">
              <a:extLst>
                <a:ext uri="{FF2B5EF4-FFF2-40B4-BE49-F238E27FC236}">
                  <a16:creationId xmlns:a16="http://schemas.microsoft.com/office/drawing/2014/main" xmlns="" id="{1CE7E157-509B-4996-B009-B19D0567C4F4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625022" y="4888117"/>
              <a:ext cx="585987" cy="651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57233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>
            <a:lumMod val="20000"/>
            <a:lumOff val="80000"/>
          </a:schemeClr>
        </a:solidFill>
      </a:spPr>
      <a:bodyPr vert="horz" wrap="square" lIns="91440" tIns="45720" rIns="91440" bIns="45720" rtlCol="0" anchor="ctr">
        <a:spAutoFit/>
      </a:bodyPr>
      <a:lstStyle>
        <a:defPPr algn="just">
          <a:defRPr sz="1050" b="1" dirty="0">
            <a:latin typeface="Trebuchet MS" panose="020B060302020202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-A0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D2906"/>
    </a:accent1>
    <a:accent2>
      <a:srgbClr val="FD2906"/>
    </a:accent2>
    <a:accent3>
      <a:srgbClr val="FD2906"/>
    </a:accent3>
    <a:accent4>
      <a:srgbClr val="FD2906"/>
    </a:accent4>
    <a:accent5>
      <a:srgbClr val="FD2906"/>
    </a:accent5>
    <a:accent6>
      <a:srgbClr val="FD2906"/>
    </a:accent6>
    <a:hlink>
      <a:srgbClr val="000000"/>
    </a:hlink>
    <a:folHlink>
      <a:srgbClr val="000000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LLPPT-COLOR-A0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D2906"/>
    </a:accent1>
    <a:accent2>
      <a:srgbClr val="FD2906"/>
    </a:accent2>
    <a:accent3>
      <a:srgbClr val="FD2906"/>
    </a:accent3>
    <a:accent4>
      <a:srgbClr val="FD2906"/>
    </a:accent4>
    <a:accent5>
      <a:srgbClr val="FD2906"/>
    </a:accent5>
    <a:accent6>
      <a:srgbClr val="FD2906"/>
    </a:accent6>
    <a:hlink>
      <a:srgbClr val="000000"/>
    </a:hlink>
    <a:folHlink>
      <a:srgbClr val="000000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44414</TotalTime>
  <Words>2987</Words>
  <Application>Microsoft Office PowerPoint</Application>
  <PresentationFormat>Widescreen</PresentationFormat>
  <Paragraphs>294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 Unicode MS</vt:lpstr>
      <vt:lpstr>맑은 고딕</vt:lpstr>
      <vt:lpstr>ＭＳ Ｐゴシック</vt:lpstr>
      <vt:lpstr>ＭＳ Ｐゴシック</vt:lpstr>
      <vt:lpstr>Arial</vt:lpstr>
      <vt:lpstr>Bahnschrift Condensed</vt:lpstr>
      <vt:lpstr>Calibri</vt:lpstr>
      <vt:lpstr>Calibri Light</vt:lpstr>
      <vt:lpstr>Gungsuh</vt:lpstr>
      <vt:lpstr>Segoe UI</vt:lpstr>
      <vt:lpstr>Times New Roman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ebdesk</dc:creator>
  <cp:lastModifiedBy>lenovo</cp:lastModifiedBy>
  <cp:revision>5380</cp:revision>
  <dcterms:created xsi:type="dcterms:W3CDTF">2016-09-29T15:39:20Z</dcterms:created>
  <dcterms:modified xsi:type="dcterms:W3CDTF">2020-04-20T01:20:56Z</dcterms:modified>
</cp:coreProperties>
</file>